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70" r:id="rId3"/>
    <p:sldId id="271" r:id="rId4"/>
    <p:sldId id="272" r:id="rId5"/>
    <p:sldId id="273" r:id="rId6"/>
    <p:sldId id="266" r:id="rId7"/>
    <p:sldId id="259" r:id="rId8"/>
    <p:sldId id="261" r:id="rId9"/>
    <p:sldId id="257" r:id="rId10"/>
    <p:sldId id="265" r:id="rId11"/>
    <p:sldId id="267" r:id="rId12"/>
    <p:sldId id="268" r:id="rId13"/>
    <p:sldId id="269" r:id="rId14"/>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0" d="100"/>
          <a:sy n="60" d="100"/>
        </p:scale>
        <p:origin x="-732" y="-13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5B2398-C919-4399-8289-18C8EF22AB15}" type="datetimeFigureOut">
              <a:rPr lang="zh-TW" altLang="en-US" smtClean="0"/>
              <a:t>2012/4/18</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CB9502-3447-4DDE-8656-198EACBEA077}" type="slidenum">
              <a:rPr lang="zh-TW" altLang="en-US" smtClean="0"/>
              <a:t>‹#›</a:t>
            </a:fld>
            <a:endParaRPr lang="zh-TW" altLang="en-US"/>
          </a:p>
        </p:txBody>
      </p:sp>
    </p:spTree>
    <p:extLst>
      <p:ext uri="{BB962C8B-B14F-4D97-AF65-F5344CB8AC3E}">
        <p14:creationId xmlns:p14="http://schemas.microsoft.com/office/powerpoint/2010/main" val="301367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FDCB9502-3447-4DDE-8656-198EACBEA077}" type="slidenum">
              <a:rPr lang="zh-TW" altLang="en-US" smtClean="0"/>
              <a:t>1</a:t>
            </a:fld>
            <a:endParaRPr lang="zh-TW" altLang="en-US"/>
          </a:p>
        </p:txBody>
      </p:sp>
    </p:spTree>
    <p:extLst>
      <p:ext uri="{BB962C8B-B14F-4D97-AF65-F5344CB8AC3E}">
        <p14:creationId xmlns:p14="http://schemas.microsoft.com/office/powerpoint/2010/main" val="3035423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FDCB9502-3447-4DDE-8656-198EACBEA077}" type="slidenum">
              <a:rPr lang="zh-TW" altLang="en-US" smtClean="0"/>
              <a:t>10</a:t>
            </a:fld>
            <a:endParaRPr lang="zh-TW" altLang="en-US"/>
          </a:p>
        </p:txBody>
      </p:sp>
    </p:spTree>
    <p:extLst>
      <p:ext uri="{BB962C8B-B14F-4D97-AF65-F5344CB8AC3E}">
        <p14:creationId xmlns:p14="http://schemas.microsoft.com/office/powerpoint/2010/main" val="950831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smtClean="0"/>
          </a:p>
        </p:txBody>
      </p:sp>
      <p:sp>
        <p:nvSpPr>
          <p:cNvPr id="31748"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fld id="{A53093C0-6F32-4F36-8EAF-D4A003BF3D47}" type="slidenum">
              <a:rPr lang="zh-TW" altLang="en-US" smtClean="0"/>
              <a:pPr eaLnBrk="1" hangingPunct="1"/>
              <a:t>11</a:t>
            </a:fld>
            <a:endParaRPr lang="zh-TW"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smtClean="0"/>
          </a:p>
        </p:txBody>
      </p:sp>
      <p:sp>
        <p:nvSpPr>
          <p:cNvPr id="32772"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fld id="{D4940ECF-D358-41E5-B476-2938F61A2FB9}" type="slidenum">
              <a:rPr lang="zh-TW" altLang="en-US" smtClean="0"/>
              <a:pPr eaLnBrk="1" hangingPunct="1"/>
              <a:t>12</a:t>
            </a:fld>
            <a:endParaRPr lang="zh-TW"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投影片圖像版面配置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備忘稿版面配置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TW" altLang="en-US" smtClean="0"/>
          </a:p>
        </p:txBody>
      </p:sp>
      <p:sp>
        <p:nvSpPr>
          <p:cNvPr id="33796" name="投影片編號版面配置區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fld id="{43294ECC-8A8D-4927-B9FC-D1D7D4732160}" type="slidenum">
              <a:rPr lang="zh-TW" altLang="en-US" smtClean="0"/>
              <a:pPr eaLnBrk="1" hangingPunct="1"/>
              <a:t>13</a:t>
            </a:fld>
            <a:endParaRPr lang="zh-TW"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948694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482"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zh-TW" altLang="en-US" sz="1600">
                <a:solidFill>
                  <a:srgbClr val="000000"/>
                </a:solidFill>
                <a:latin typeface="Calibri" charset="0"/>
                <a:sym typeface="Calibri" charset="0"/>
              </a:rPr>
              <a:t>・このような手法を実現するために</a:t>
            </a:r>
            <a:r>
              <a:rPr lang="en-US" altLang="zh-TW" sz="1600">
                <a:solidFill>
                  <a:srgbClr val="000000"/>
                </a:solidFill>
                <a:latin typeface="Calibri" charset="0"/>
                <a:sym typeface="Calibri" charset="0"/>
              </a:rPr>
              <a:t>…</a:t>
            </a:r>
            <a:endParaRPr lang="en-US" altLang="zh-TW" sz="1600">
              <a:solidFill>
                <a:srgbClr val="000000"/>
              </a:solidFill>
              <a:latin typeface="Calibri" charset="0"/>
              <a:cs typeface="Calibri" charset="0"/>
              <a:sym typeface="Calibri" charset="0"/>
            </a:endParaRPr>
          </a:p>
          <a:p>
            <a:r>
              <a:rPr lang="zh-TW" altLang="en-US" sz="1600">
                <a:solidFill>
                  <a:srgbClr val="000000"/>
                </a:solidFill>
                <a:latin typeface="Calibri" charset="0"/>
                <a:sym typeface="Calibri" charset="0"/>
              </a:rPr>
              <a:t>・ロボットのハードウェアとして</a:t>
            </a:r>
            <a:r>
              <a:rPr lang="en-US" altLang="zh-TW" sz="1600">
                <a:solidFill>
                  <a:srgbClr val="000000"/>
                </a:solidFill>
                <a:latin typeface="Calibri" charset="0"/>
                <a:sym typeface="Calibri" charset="0"/>
              </a:rPr>
              <a:t>TurtleBot</a:t>
            </a:r>
            <a:r>
              <a:rPr lang="zh-TW" altLang="en-US" sz="1600">
                <a:solidFill>
                  <a:srgbClr val="000000"/>
                </a:solidFill>
                <a:latin typeface="Calibri" charset="0"/>
                <a:sym typeface="Calibri" charset="0"/>
              </a:rPr>
              <a:t>を採用</a:t>
            </a:r>
            <a:endParaRPr lang="zh-TW" altLang="en-US" sz="1600">
              <a:solidFill>
                <a:srgbClr val="000000"/>
              </a:solidFill>
              <a:latin typeface="Calibri" charset="0"/>
              <a:cs typeface="Calibri" charset="0"/>
              <a:sym typeface="Calibri" charset="0"/>
            </a:endParaRPr>
          </a:p>
          <a:p>
            <a:r>
              <a:rPr lang="zh-TW" altLang="en-US" sz="1600">
                <a:solidFill>
                  <a:srgbClr val="000000"/>
                </a:solidFill>
                <a:latin typeface="Calibri" charset="0"/>
                <a:sym typeface="Calibri" charset="0"/>
              </a:rPr>
              <a:t>・これはセンサとして</a:t>
            </a:r>
            <a:r>
              <a:rPr lang="en-US" altLang="zh-TW" sz="1600">
                <a:solidFill>
                  <a:srgbClr val="000000"/>
                </a:solidFill>
                <a:latin typeface="Calibri" charset="0"/>
                <a:sym typeface="Calibri" charset="0"/>
              </a:rPr>
              <a:t>kinect</a:t>
            </a:r>
            <a:r>
              <a:rPr lang="zh-TW" altLang="en-US" sz="1600">
                <a:solidFill>
                  <a:srgbClr val="000000"/>
                </a:solidFill>
                <a:latin typeface="Calibri" charset="0"/>
                <a:sym typeface="Calibri" charset="0"/>
              </a:rPr>
              <a:t>、移動用台車としてルンバを搭載し、気象計測器を取り付ける</a:t>
            </a:r>
            <a:endParaRPr lang="zh-TW" altLang="en-US" sz="1600">
              <a:solidFill>
                <a:srgbClr val="000000"/>
              </a:solidFill>
              <a:latin typeface="Calibri" charset="0"/>
              <a:cs typeface="Calibri" charset="0"/>
              <a:sym typeface="Calibri" charset="0"/>
            </a:endParaRPr>
          </a:p>
          <a:p>
            <a:r>
              <a:rPr lang="zh-TW" altLang="en-US" sz="1600">
                <a:solidFill>
                  <a:srgbClr val="000000"/>
                </a:solidFill>
                <a:latin typeface="Calibri" charset="0"/>
                <a:sym typeface="Calibri" charset="0"/>
              </a:rPr>
              <a:t>・</a:t>
            </a:r>
            <a:r>
              <a:rPr lang="en-US" altLang="zh-TW" sz="1600">
                <a:solidFill>
                  <a:srgbClr val="000000"/>
                </a:solidFill>
                <a:latin typeface="Calibri" charset="0"/>
                <a:sym typeface="Calibri" charset="0"/>
              </a:rPr>
              <a:t>TurtleBot</a:t>
            </a:r>
            <a:r>
              <a:rPr lang="zh-TW" altLang="en-US" sz="1600">
                <a:solidFill>
                  <a:srgbClr val="000000"/>
                </a:solidFill>
                <a:latin typeface="Calibri" charset="0"/>
                <a:sym typeface="Calibri" charset="0"/>
              </a:rPr>
              <a:t>に</a:t>
            </a:r>
            <a:r>
              <a:rPr lang="en-US" altLang="zh-TW" sz="1600">
                <a:solidFill>
                  <a:srgbClr val="000000"/>
                </a:solidFill>
                <a:latin typeface="Calibri" charset="0"/>
                <a:sym typeface="Calibri" charset="0"/>
              </a:rPr>
              <a:t>RobotOperating</a:t>
            </a:r>
            <a:r>
              <a:rPr lang="en-US" altLang="zh-TW" sz="1600">
                <a:solidFill>
                  <a:srgbClr val="000000"/>
                </a:solidFill>
                <a:latin typeface="Calibri" charset="0"/>
                <a:cs typeface="Calibri" charset="0"/>
                <a:sym typeface="Calibri" charset="0"/>
              </a:rPr>
              <a:t>System</a:t>
            </a:r>
            <a:r>
              <a:rPr lang="zh-TW" altLang="en-US" sz="1600">
                <a:solidFill>
                  <a:srgbClr val="000000"/>
                </a:solidFill>
                <a:latin typeface="Calibri" charset="0"/>
                <a:sym typeface="Calibri" charset="0"/>
              </a:rPr>
              <a:t>を導入</a:t>
            </a:r>
            <a:endParaRPr lang="zh-TW" altLang="en-US" sz="1600">
              <a:solidFill>
                <a:srgbClr val="000000"/>
              </a:solidFill>
              <a:latin typeface="Calibri" charset="0"/>
              <a:cs typeface="Calibri" charset="0"/>
              <a:sym typeface="Calibri" charset="0"/>
            </a:endParaRPr>
          </a:p>
          <a:p>
            <a:r>
              <a:rPr lang="zh-TW" altLang="en-US" sz="1600">
                <a:solidFill>
                  <a:srgbClr val="000000"/>
                </a:solidFill>
                <a:latin typeface="Calibri" charset="0"/>
                <a:sym typeface="Calibri" charset="0"/>
              </a:rPr>
              <a:t>・</a:t>
            </a:r>
            <a:r>
              <a:rPr lang="en-US" altLang="zh-TW" sz="1600">
                <a:solidFill>
                  <a:srgbClr val="000000"/>
                </a:solidFill>
                <a:latin typeface="Calibri" charset="0"/>
                <a:sym typeface="Calibri" charset="0"/>
              </a:rPr>
              <a:t>ROS</a:t>
            </a:r>
            <a:r>
              <a:rPr lang="zh-TW" altLang="en-US" sz="1600">
                <a:solidFill>
                  <a:srgbClr val="000000"/>
                </a:solidFill>
                <a:latin typeface="Calibri" charset="0"/>
                <a:sym typeface="Calibri" charset="0"/>
              </a:rPr>
              <a:t>はマップ生成を行う</a:t>
            </a:r>
            <a:r>
              <a:rPr lang="en-US" altLang="zh-TW" sz="1600">
                <a:solidFill>
                  <a:srgbClr val="000000"/>
                </a:solidFill>
                <a:latin typeface="Calibri" charset="0"/>
                <a:sym typeface="Calibri" charset="0"/>
              </a:rPr>
              <a:t>SLAM</a:t>
            </a:r>
            <a:r>
              <a:rPr lang="zh-TW" altLang="en-US" sz="1600">
                <a:solidFill>
                  <a:srgbClr val="000000"/>
                </a:solidFill>
                <a:latin typeface="Calibri" charset="0"/>
                <a:sym typeface="Calibri" charset="0"/>
              </a:rPr>
              <a:t>パッケージと自己位置推定を行う</a:t>
            </a:r>
            <a:r>
              <a:rPr lang="en-US" altLang="zh-TW" sz="1600">
                <a:solidFill>
                  <a:srgbClr val="000000"/>
                </a:solidFill>
                <a:latin typeface="Calibri" charset="0"/>
                <a:sym typeface="Calibri" charset="0"/>
              </a:rPr>
              <a:t>AMCL</a:t>
            </a:r>
            <a:r>
              <a:rPr lang="zh-TW" altLang="en-US" sz="1600">
                <a:solidFill>
                  <a:srgbClr val="000000"/>
                </a:solidFill>
                <a:latin typeface="Calibri" charset="0"/>
                <a:sym typeface="Calibri" charset="0"/>
              </a:rPr>
              <a:t>パッケージを含む</a:t>
            </a:r>
            <a:endParaRPr lang="zh-TW" altLang="en-US" sz="1600">
              <a:solidFill>
                <a:srgbClr val="000000"/>
              </a:solidFill>
              <a:latin typeface="Calibri" charset="0"/>
              <a:cs typeface="Calibri" charset="0"/>
              <a:sym typeface="Calibri" charset="0"/>
            </a:endParaRPr>
          </a:p>
          <a:p>
            <a:r>
              <a:rPr lang="zh-TW" altLang="en-US" sz="1600">
                <a:solidFill>
                  <a:srgbClr val="000000"/>
                </a:solidFill>
                <a:latin typeface="Calibri" charset="0"/>
                <a:sym typeface="Calibri" charset="0"/>
              </a:rPr>
              <a:t>・これらを用いて</a:t>
            </a:r>
            <a:r>
              <a:rPr lang="en-US" altLang="zh-TW" sz="1600">
                <a:solidFill>
                  <a:srgbClr val="000000"/>
                </a:solidFill>
                <a:latin typeface="Calibri" charset="0"/>
                <a:sym typeface="Calibri" charset="0"/>
              </a:rPr>
              <a:t>Web</a:t>
            </a:r>
            <a:r>
              <a:rPr lang="zh-TW" altLang="en-US" sz="1600">
                <a:solidFill>
                  <a:srgbClr val="000000"/>
                </a:solidFill>
                <a:latin typeface="Calibri" charset="0"/>
                <a:sym typeface="Calibri" charset="0"/>
              </a:rPr>
              <a:t>サービスへ送信</a:t>
            </a:r>
            <a:endParaRPr lang="zh-TW" altLang="en-US" sz="1600">
              <a:solidFill>
                <a:srgbClr val="000000"/>
              </a:solidFill>
              <a:latin typeface="Calibri" charset="0"/>
              <a:cs typeface="Calibri" charset="0"/>
              <a:sym typeface="Calibri" charset="0"/>
            </a:endParaRPr>
          </a:p>
          <a:p>
            <a:r>
              <a:rPr lang="zh-TW" altLang="en-US" sz="1600">
                <a:solidFill>
                  <a:srgbClr val="000000"/>
                </a:solidFill>
                <a:latin typeface="Calibri" charset="0"/>
                <a:sym typeface="Calibri" charset="0"/>
              </a:rPr>
              <a:t>・</a:t>
            </a:r>
            <a:r>
              <a:rPr lang="en-US" altLang="zh-TW" sz="1600">
                <a:solidFill>
                  <a:srgbClr val="000000"/>
                </a:solidFill>
                <a:latin typeface="Calibri" charset="0"/>
                <a:sym typeface="Calibri" charset="0"/>
              </a:rPr>
              <a:t>Web</a:t>
            </a:r>
            <a:r>
              <a:rPr lang="zh-TW" altLang="en-US" sz="1600">
                <a:solidFill>
                  <a:srgbClr val="000000"/>
                </a:solidFill>
                <a:latin typeface="Calibri" charset="0"/>
                <a:sym typeface="Calibri" charset="0"/>
              </a:rPr>
              <a:t>サービスには</a:t>
            </a:r>
            <a:r>
              <a:rPr lang="en-US" altLang="zh-TW" sz="1600">
                <a:solidFill>
                  <a:srgbClr val="000000"/>
                </a:solidFill>
                <a:latin typeface="Calibri" charset="0"/>
                <a:sym typeface="Calibri" charset="0"/>
              </a:rPr>
              <a:t>Pachube</a:t>
            </a:r>
            <a:r>
              <a:rPr lang="zh-TW" altLang="en-US" sz="1600">
                <a:solidFill>
                  <a:srgbClr val="000000"/>
                </a:solidFill>
                <a:latin typeface="Calibri" charset="0"/>
                <a:sym typeface="Calibri" charset="0"/>
              </a:rPr>
              <a:t>を採用</a:t>
            </a:r>
            <a:endParaRPr lang="zh-TW" altLang="en-US" sz="1600">
              <a:solidFill>
                <a:srgbClr val="000000"/>
              </a:solidFill>
              <a:latin typeface="Calibri" charset="0"/>
              <a:cs typeface="Calibri" charset="0"/>
              <a:sym typeface="Calibri" charset="0"/>
            </a:endParaRPr>
          </a:p>
          <a:p>
            <a:r>
              <a:rPr lang="zh-TW" altLang="en-US" sz="1600">
                <a:solidFill>
                  <a:srgbClr val="000000"/>
                </a:solidFill>
                <a:latin typeface="Calibri" charset="0"/>
                <a:sym typeface="Calibri" charset="0"/>
              </a:rPr>
              <a:t>・これは、</a:t>
            </a:r>
            <a:r>
              <a:rPr lang="en-US" altLang="zh-TW" sz="1600">
                <a:solidFill>
                  <a:srgbClr val="000000"/>
                </a:solidFill>
                <a:latin typeface="Calibri" charset="0"/>
                <a:sym typeface="Calibri" charset="0"/>
              </a:rPr>
              <a:t>GPS</a:t>
            </a:r>
            <a:r>
              <a:rPr lang="zh-TW" altLang="en-US" sz="1600">
                <a:solidFill>
                  <a:srgbClr val="000000"/>
                </a:solidFill>
                <a:latin typeface="Calibri" charset="0"/>
                <a:sym typeface="Calibri" charset="0"/>
              </a:rPr>
              <a:t>を用いたデータロギングサービス</a:t>
            </a:r>
            <a:endParaRPr lang="zh-TW" altLang="en-US" sz="1600">
              <a:solidFill>
                <a:srgbClr val="000000"/>
              </a:solidFill>
              <a:latin typeface="Calibri" charset="0"/>
              <a:cs typeface="Calibri" charset="0"/>
              <a:sym typeface="Calibri" charset="0"/>
            </a:endParaRPr>
          </a:p>
          <a:p>
            <a:r>
              <a:rPr lang="zh-TW" altLang="en-US" sz="1600">
                <a:solidFill>
                  <a:srgbClr val="000000"/>
                </a:solidFill>
                <a:latin typeface="Calibri" charset="0"/>
                <a:sym typeface="Calibri" charset="0"/>
              </a:rPr>
              <a:t>・プロトタイプで動作する</a:t>
            </a:r>
            <a:r>
              <a:rPr lang="en-US" altLang="zh-TW" sz="1600">
                <a:solidFill>
                  <a:srgbClr val="000000"/>
                </a:solidFill>
                <a:latin typeface="Calibri" charset="0"/>
                <a:sym typeface="Calibri" charset="0"/>
              </a:rPr>
              <a:t>ROS</a:t>
            </a:r>
            <a:r>
              <a:rPr lang="zh-TW" altLang="en-US" sz="1600">
                <a:solidFill>
                  <a:srgbClr val="000000"/>
                </a:solidFill>
                <a:latin typeface="Calibri" charset="0"/>
                <a:sym typeface="Calibri" charset="0"/>
              </a:rPr>
              <a:t>と</a:t>
            </a:r>
            <a:r>
              <a:rPr lang="en-US" altLang="zh-TW" sz="1600">
                <a:solidFill>
                  <a:srgbClr val="000000"/>
                </a:solidFill>
                <a:latin typeface="Calibri" charset="0"/>
                <a:sym typeface="Calibri" charset="0"/>
              </a:rPr>
              <a:t>Pachube</a:t>
            </a:r>
            <a:r>
              <a:rPr lang="zh-TW" altLang="en-US" sz="1600">
                <a:solidFill>
                  <a:srgbClr val="000000"/>
                </a:solidFill>
                <a:latin typeface="Calibri" charset="0"/>
                <a:sym typeface="Calibri" charset="0"/>
              </a:rPr>
              <a:t>の</a:t>
            </a:r>
            <a:r>
              <a:rPr lang="en-US" altLang="zh-TW" sz="1600">
                <a:solidFill>
                  <a:srgbClr val="000000"/>
                </a:solidFill>
                <a:latin typeface="Calibri" charset="0"/>
                <a:sym typeface="Calibri" charset="0"/>
              </a:rPr>
              <a:t>Web</a:t>
            </a:r>
            <a:r>
              <a:rPr lang="zh-TW" altLang="en-US" sz="1600">
                <a:solidFill>
                  <a:srgbClr val="000000"/>
                </a:solidFill>
                <a:latin typeface="Calibri" charset="0"/>
                <a:sym typeface="Calibri" charset="0"/>
              </a:rPr>
              <a:t>インタフェースを作成</a:t>
            </a:r>
            <a:endParaRPr lang="zh-TW" altLang="en-US" sz="1600">
              <a:solidFill>
                <a:srgbClr val="000000"/>
              </a:solidFill>
              <a:latin typeface="Calibri" charset="0"/>
              <a:cs typeface="Calibri" charset="0"/>
              <a:sym typeface="Calibri" charset="0"/>
            </a:endParaRPr>
          </a:p>
          <a:p>
            <a:endParaRPr lang="zh-TW" altLang="en-US" sz="1600">
              <a:solidFill>
                <a:srgbClr val="000000"/>
              </a:solidFill>
              <a:latin typeface="Calibri" charset="0"/>
              <a:cs typeface="Calibri" charset="0"/>
              <a:sym typeface="Calibri" charset="0"/>
            </a:endParaRPr>
          </a:p>
          <a:p>
            <a:endParaRPr lang="zh-TW" altLang="en-US" sz="1600">
              <a:solidFill>
                <a:srgbClr val="000000"/>
              </a:solidFill>
              <a:latin typeface="Calibri" charset="0"/>
              <a:cs typeface="Calibri" charset="0"/>
              <a:sym typeface="Calibri" charset="0"/>
            </a:endParaRPr>
          </a:p>
          <a:p>
            <a:r>
              <a:rPr lang="en-US" altLang="zh-TW" sz="1600">
                <a:solidFill>
                  <a:srgbClr val="000000"/>
                </a:solidFill>
                <a:latin typeface="Calibri" charset="0"/>
                <a:cs typeface="Calibri" charset="0"/>
                <a:sym typeface="Calibri" charset="0"/>
              </a:rPr>
              <a:t>-------------------------</a:t>
            </a:r>
          </a:p>
          <a:p>
            <a:endParaRPr lang="en-US" altLang="zh-TW" sz="1600">
              <a:solidFill>
                <a:srgbClr val="000000"/>
              </a:solidFill>
              <a:latin typeface="Calibri" charset="0"/>
              <a:cs typeface="Calibri" charset="0"/>
              <a:sym typeface="Calibri" charset="0"/>
            </a:endParaRPr>
          </a:p>
          <a:p>
            <a:r>
              <a:rPr lang="zh-TW" altLang="en-US" sz="1600">
                <a:solidFill>
                  <a:srgbClr val="000000"/>
                </a:solidFill>
                <a:latin typeface="Calibri" charset="0"/>
                <a:sym typeface="Calibri" charset="0"/>
              </a:rPr>
              <a:t>実装したスクリプトの挙動としては、まず</a:t>
            </a:r>
            <a:r>
              <a:rPr lang="en-US" altLang="zh-TW" sz="1600">
                <a:solidFill>
                  <a:srgbClr val="000000"/>
                </a:solidFill>
                <a:latin typeface="Calibri" charset="0"/>
                <a:sym typeface="Calibri" charset="0"/>
              </a:rPr>
              <a:t>ROS</a:t>
            </a:r>
            <a:r>
              <a:rPr lang="zh-TW" altLang="en-US" sz="1600">
                <a:solidFill>
                  <a:srgbClr val="000000"/>
                </a:solidFill>
                <a:latin typeface="Calibri" charset="0"/>
                <a:sym typeface="Calibri" charset="0"/>
              </a:rPr>
              <a:t>内でトピックとして配信されている自己位置推定に関するトピックのメッセージを出力します。</a:t>
            </a:r>
            <a:endParaRPr lang="zh-TW" altLang="en-US" sz="1600">
              <a:solidFill>
                <a:srgbClr val="000000"/>
              </a:solidFill>
              <a:latin typeface="Calibri" charset="0"/>
              <a:cs typeface="Calibri" charset="0"/>
              <a:sym typeface="Calibri" charset="0"/>
            </a:endParaRPr>
          </a:p>
          <a:p>
            <a:r>
              <a:rPr lang="zh-TW" altLang="en-US" sz="1600">
                <a:solidFill>
                  <a:srgbClr val="000000"/>
                </a:solidFill>
                <a:latin typeface="Calibri" charset="0"/>
                <a:sym typeface="Calibri" charset="0"/>
              </a:rPr>
              <a:t>そこから局所的位置情報を取得し、同時に気象計測器から温度情報を取得します。</a:t>
            </a:r>
            <a:endParaRPr lang="zh-TW" altLang="en-US" sz="1600">
              <a:solidFill>
                <a:srgbClr val="000000"/>
              </a:solidFill>
              <a:latin typeface="Calibri" charset="0"/>
              <a:cs typeface="Calibri" charset="0"/>
              <a:sym typeface="Calibri" charset="0"/>
            </a:endParaRPr>
          </a:p>
          <a:p>
            <a:r>
              <a:rPr lang="zh-TW" altLang="en-US" sz="1600">
                <a:solidFill>
                  <a:srgbClr val="000000"/>
                </a:solidFill>
                <a:latin typeface="Calibri" charset="0"/>
                <a:sym typeface="Calibri" charset="0"/>
              </a:rPr>
              <a:t>それらを</a:t>
            </a:r>
            <a:r>
              <a:rPr lang="en-US" altLang="zh-TW" sz="1600">
                <a:solidFill>
                  <a:srgbClr val="000000"/>
                </a:solidFill>
                <a:latin typeface="Calibri" charset="0"/>
                <a:sym typeface="Calibri" charset="0"/>
              </a:rPr>
              <a:t>HTTP</a:t>
            </a:r>
            <a:r>
              <a:rPr lang="zh-TW" altLang="en-US" sz="1600">
                <a:solidFill>
                  <a:srgbClr val="000000"/>
                </a:solidFill>
                <a:latin typeface="Calibri" charset="0"/>
                <a:sym typeface="Calibri" charset="0"/>
              </a:rPr>
              <a:t>リクエストメッセージに埋め込み、</a:t>
            </a:r>
            <a:r>
              <a:rPr lang="en-US" altLang="zh-TW" sz="1600">
                <a:solidFill>
                  <a:srgbClr val="000000"/>
                </a:solidFill>
                <a:latin typeface="Calibri" charset="0"/>
                <a:sym typeface="Calibri" charset="0"/>
              </a:rPr>
              <a:t>PUT</a:t>
            </a:r>
            <a:r>
              <a:rPr lang="zh-TW" altLang="en-US" sz="1600">
                <a:solidFill>
                  <a:srgbClr val="000000"/>
                </a:solidFill>
                <a:latin typeface="Calibri" charset="0"/>
                <a:sym typeface="Calibri" charset="0"/>
              </a:rPr>
              <a:t>メソッドで</a:t>
            </a:r>
            <a:r>
              <a:rPr lang="en-US" altLang="zh-TW" sz="1600">
                <a:solidFill>
                  <a:srgbClr val="000000"/>
                </a:solidFill>
                <a:latin typeface="Calibri" charset="0"/>
                <a:sym typeface="Calibri" charset="0"/>
              </a:rPr>
              <a:t>Pachube</a:t>
            </a:r>
            <a:r>
              <a:rPr lang="zh-TW" altLang="en-US" sz="1600">
                <a:solidFill>
                  <a:srgbClr val="000000"/>
                </a:solidFill>
                <a:latin typeface="Calibri" charset="0"/>
                <a:sym typeface="Calibri" charset="0"/>
              </a:rPr>
              <a:t>上に作成したフィードにデータストリームをロギングします。</a:t>
            </a:r>
            <a:endParaRPr lang="zh-TW" altLang="en-US" sz="1600">
              <a:solidFill>
                <a:srgbClr val="000000"/>
              </a:solidFill>
              <a:latin typeface="Calibri" charset="0"/>
              <a:cs typeface="Calibri" charset="0"/>
              <a:sym typeface="Calibri" charset="0"/>
            </a:endParaRPr>
          </a:p>
          <a:p>
            <a:r>
              <a:rPr lang="zh-TW" altLang="en-US" sz="1600">
                <a:solidFill>
                  <a:srgbClr val="000000"/>
                </a:solidFill>
                <a:latin typeface="Calibri" charset="0"/>
                <a:sym typeface="Calibri" charset="0"/>
              </a:rPr>
              <a:t>これにより、他の</a:t>
            </a:r>
            <a:r>
              <a:rPr lang="en-US" altLang="zh-TW" sz="1600">
                <a:solidFill>
                  <a:srgbClr val="000000"/>
                </a:solidFill>
                <a:latin typeface="Calibri" charset="0"/>
                <a:sym typeface="Calibri" charset="0"/>
              </a:rPr>
              <a:t>TurtleBot</a:t>
            </a:r>
            <a:r>
              <a:rPr lang="zh-TW" altLang="en-US" sz="1600">
                <a:solidFill>
                  <a:srgbClr val="000000"/>
                </a:solidFill>
                <a:latin typeface="Calibri" charset="0"/>
                <a:sym typeface="Calibri" charset="0"/>
              </a:rPr>
              <a:t>が</a:t>
            </a:r>
            <a:r>
              <a:rPr lang="en-US" altLang="zh-TW" sz="1600">
                <a:solidFill>
                  <a:srgbClr val="000000"/>
                </a:solidFill>
                <a:latin typeface="Calibri" charset="0"/>
                <a:sym typeface="Calibri" charset="0"/>
              </a:rPr>
              <a:t>GET</a:t>
            </a:r>
            <a:r>
              <a:rPr lang="zh-TW" altLang="en-US" sz="1600">
                <a:solidFill>
                  <a:srgbClr val="000000"/>
                </a:solidFill>
                <a:latin typeface="Calibri" charset="0"/>
                <a:sym typeface="Calibri" charset="0"/>
              </a:rPr>
              <a:t>メソッドによってデータを取得でき、局所的位置情報と温度情報の共有が実現されます。</a:t>
            </a:r>
            <a:endParaRPr lang="zh-TW" altLang="en-US" sz="1600">
              <a:solidFill>
                <a:srgbClr val="000000"/>
              </a:solidFill>
              <a:latin typeface="Calibri" charset="0"/>
              <a:cs typeface="Calibri" charset="0"/>
              <a:sym typeface="Calibri" charset="0"/>
            </a:endParaRPr>
          </a:p>
          <a:p>
            <a:endParaRPr lang="zh-TW" altLang="en-US" sz="1600">
              <a:solidFill>
                <a:srgbClr val="000000"/>
              </a:solidFill>
              <a:latin typeface="Calibri" charset="0"/>
              <a:cs typeface="Calibri" charset="0"/>
              <a:sym typeface="Calibri" charset="0"/>
            </a:endParaRPr>
          </a:p>
          <a:p>
            <a:r>
              <a:rPr lang="en-US" altLang="zh-TW" sz="1600">
                <a:solidFill>
                  <a:srgbClr val="000000"/>
                </a:solidFill>
                <a:latin typeface="Calibri" charset="0"/>
                <a:sym typeface="Calibri" charset="0"/>
              </a:rPr>
              <a:t>----- </a:t>
            </a:r>
            <a:r>
              <a:rPr lang="zh-TW" altLang="en-US" sz="1600">
                <a:solidFill>
                  <a:srgbClr val="000000"/>
                </a:solidFill>
                <a:latin typeface="Calibri" charset="0"/>
                <a:sym typeface="Calibri" charset="0"/>
              </a:rPr>
              <a:t>会議メモ </a:t>
            </a:r>
            <a:r>
              <a:rPr lang="en-US" altLang="zh-TW" sz="1600">
                <a:solidFill>
                  <a:srgbClr val="000000"/>
                </a:solidFill>
                <a:latin typeface="Calibri" charset="0"/>
                <a:sym typeface="Calibri" charset="0"/>
              </a:rPr>
              <a:t>(12/02/17 16:40) -----</a:t>
            </a:r>
            <a:endParaRPr lang="en-US" altLang="zh-TW" sz="1600">
              <a:solidFill>
                <a:srgbClr val="000000"/>
              </a:solidFill>
              <a:latin typeface="Calibri" charset="0"/>
              <a:cs typeface="Calibri" charset="0"/>
              <a:sym typeface="Calibri" charset="0"/>
            </a:endParaRPr>
          </a:p>
          <a:p>
            <a:r>
              <a:rPr lang="zh-TW" altLang="en-US" sz="1600">
                <a:solidFill>
                  <a:srgbClr val="000000"/>
                </a:solidFill>
                <a:latin typeface="Calibri" charset="0"/>
                <a:sym typeface="Calibri" charset="0"/>
              </a:rPr>
              <a:t>ここはもっと細かくグラフとかで</a:t>
            </a:r>
            <a:endParaRPr lang="zh-TW" altLang="en-US" sz="1600">
              <a:solidFill>
                <a:srgbClr val="000000"/>
              </a:solidFill>
              <a:latin typeface="Calibri" charset="0"/>
              <a:cs typeface="Calibri" charset="0"/>
              <a:sym typeface="Calibri" charset="0"/>
            </a:endParaRPr>
          </a:p>
          <a:p>
            <a:endParaRPr lang="zh-TW" altLang="en-US" sz="1600">
              <a:solidFill>
                <a:srgbClr val="000000"/>
              </a:solidFill>
              <a:latin typeface="Calibri" charset="0"/>
              <a:cs typeface="Calibri" charset="0"/>
              <a:sym typeface="Calibri" charset="0"/>
            </a:endParaRPr>
          </a:p>
          <a:p>
            <a:r>
              <a:rPr lang="zh-TW" altLang="en-US" sz="1600">
                <a:solidFill>
                  <a:srgbClr val="000000"/>
                </a:solidFill>
                <a:latin typeface="Calibri" charset="0"/>
                <a:sym typeface="Calibri" charset="0"/>
              </a:rPr>
              <a:t>評価は動作例</a:t>
            </a:r>
            <a:endParaRPr lang="zh-TW" altLang="en-US" sz="1600">
              <a:solidFill>
                <a:srgbClr val="000000"/>
              </a:solidFill>
              <a:latin typeface="Calibri" charset="0"/>
              <a:cs typeface="Calibri" charset="0"/>
              <a:sym typeface="Calibri" charset="0"/>
            </a:endParaRPr>
          </a:p>
          <a:p>
            <a:endParaRPr lang="zh-TW" altLang="en-US" sz="1600">
              <a:solidFill>
                <a:srgbClr val="000000"/>
              </a:solidFill>
              <a:latin typeface="Calibri" charset="0"/>
              <a:cs typeface="Calibri" charset="0"/>
              <a:sym typeface="Calibri" charset="0"/>
            </a:endParaRPr>
          </a:p>
          <a:p>
            <a:r>
              <a:rPr lang="zh-TW" altLang="en-US" sz="1600">
                <a:solidFill>
                  <a:srgbClr val="000000"/>
                </a:solidFill>
                <a:latin typeface="Calibri" charset="0"/>
                <a:sym typeface="Calibri" charset="0"/>
              </a:rPr>
              <a:t>クラウド</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530" name="Rectangle 2"/>
          <p:cNvSpPr>
            <a:spLocks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zh-TW" altLang="en-US" sz="1600">
                <a:solidFill>
                  <a:srgbClr val="000000"/>
                </a:solidFill>
                <a:latin typeface="Calibri" charset="0"/>
                <a:sym typeface="Calibri" charset="0"/>
              </a:rPr>
              <a:t>・動作例として</a:t>
            </a:r>
            <a:endParaRPr lang="zh-TW" altLang="en-US" sz="1600">
              <a:solidFill>
                <a:srgbClr val="000000"/>
              </a:solidFill>
              <a:latin typeface="Calibri" charset="0"/>
              <a:cs typeface="Calibri" charset="0"/>
              <a:sym typeface="Calibri" charset="0"/>
            </a:endParaRPr>
          </a:p>
          <a:p>
            <a:r>
              <a:rPr lang="zh-TW" altLang="en-US" sz="1600">
                <a:solidFill>
                  <a:srgbClr val="000000"/>
                </a:solidFill>
                <a:latin typeface="Calibri" charset="0"/>
                <a:sym typeface="Calibri" charset="0"/>
              </a:rPr>
              <a:t>・事前に</a:t>
            </a:r>
            <a:r>
              <a:rPr lang="en-US" altLang="zh-TW" sz="1600">
                <a:solidFill>
                  <a:srgbClr val="000000"/>
                </a:solidFill>
                <a:latin typeface="Calibri" charset="0"/>
                <a:sym typeface="Calibri" charset="0"/>
              </a:rPr>
              <a:t>SLAM</a:t>
            </a:r>
            <a:r>
              <a:rPr lang="zh-TW" altLang="en-US" sz="1600">
                <a:solidFill>
                  <a:srgbClr val="000000"/>
                </a:solidFill>
                <a:latin typeface="Calibri" charset="0"/>
                <a:sym typeface="Calibri" charset="0"/>
              </a:rPr>
              <a:t>によって生成したデータセンタマップを読み込ませ、設定ルートを周回</a:t>
            </a:r>
            <a:endParaRPr lang="zh-TW" altLang="en-US" sz="1600">
              <a:solidFill>
                <a:srgbClr val="000000"/>
              </a:solidFill>
              <a:latin typeface="Calibri" charset="0"/>
              <a:cs typeface="Calibri" charset="0"/>
              <a:sym typeface="Calibri" charset="0"/>
            </a:endParaRPr>
          </a:p>
          <a:p>
            <a:r>
              <a:rPr lang="zh-TW" altLang="en-US" sz="1600">
                <a:solidFill>
                  <a:srgbClr val="000000"/>
                </a:solidFill>
                <a:latin typeface="Calibri" charset="0"/>
                <a:sym typeface="Calibri" charset="0"/>
              </a:rPr>
              <a:t>・</a:t>
            </a:r>
            <a:r>
              <a:rPr lang="en-US" altLang="zh-TW" sz="1600">
                <a:solidFill>
                  <a:srgbClr val="000000"/>
                </a:solidFill>
                <a:latin typeface="Calibri" charset="0"/>
                <a:sym typeface="Calibri" charset="0"/>
              </a:rPr>
              <a:t>Pachube</a:t>
            </a:r>
            <a:r>
              <a:rPr lang="zh-TW" altLang="en-US" sz="1600">
                <a:solidFill>
                  <a:srgbClr val="000000"/>
                </a:solidFill>
                <a:latin typeface="Calibri" charset="0"/>
                <a:sym typeface="Calibri" charset="0"/>
              </a:rPr>
              <a:t>へのロギング結果がこのように得られた</a:t>
            </a:r>
            <a:endParaRPr lang="zh-TW" altLang="en-US" sz="1600">
              <a:solidFill>
                <a:srgbClr val="000000"/>
              </a:solidFill>
              <a:latin typeface="Calibri" charset="0"/>
              <a:cs typeface="Calibri" charset="0"/>
              <a:sym typeface="Calibri" charset="0"/>
            </a:endParaRPr>
          </a:p>
          <a:p>
            <a:endParaRPr lang="zh-TW" altLang="en-US" sz="1600">
              <a:solidFill>
                <a:srgbClr val="000000"/>
              </a:solidFill>
              <a:latin typeface="Calibri" charset="0"/>
              <a:cs typeface="Calibri" charset="0"/>
              <a:sym typeface="Calibri" charset="0"/>
            </a:endParaRPr>
          </a:p>
          <a:p>
            <a:endParaRPr lang="zh-TW" altLang="en-US" sz="1600">
              <a:solidFill>
                <a:srgbClr val="000000"/>
              </a:solidFill>
              <a:latin typeface="Calibri" charset="0"/>
              <a:cs typeface="Calibri" charset="0"/>
              <a:sym typeface="Calibri" charset="0"/>
            </a:endParaRPr>
          </a:p>
          <a:p>
            <a:r>
              <a:rPr lang="zh-TW" altLang="en-US" sz="1600">
                <a:solidFill>
                  <a:srgbClr val="000000"/>
                </a:solidFill>
                <a:latin typeface="Calibri" charset="0"/>
                <a:sym typeface="Calibri" charset="0"/>
              </a:rPr>
              <a:t>＜結果＞</a:t>
            </a:r>
            <a:endParaRPr lang="zh-TW" altLang="en-US" sz="1600">
              <a:solidFill>
                <a:srgbClr val="000000"/>
              </a:solidFill>
              <a:latin typeface="Calibri" charset="0"/>
              <a:cs typeface="Calibri" charset="0"/>
              <a:sym typeface="Calibri" charset="0"/>
            </a:endParaRPr>
          </a:p>
          <a:p>
            <a:r>
              <a:rPr lang="zh-TW" altLang="en-US" sz="1600">
                <a:solidFill>
                  <a:srgbClr val="000000"/>
                </a:solidFill>
                <a:latin typeface="Calibri" charset="0"/>
                <a:sym typeface="Calibri" charset="0"/>
              </a:rPr>
              <a:t>スラムによって生成したマップを読み込ませ、巡回ルートを設定し周回させたところ、このような観測結果が得られました。</a:t>
            </a:r>
            <a:endParaRPr lang="zh-TW" altLang="en-US" sz="1600">
              <a:solidFill>
                <a:srgbClr val="000000"/>
              </a:solidFill>
              <a:latin typeface="Calibri" charset="0"/>
              <a:cs typeface="Calibri" charset="0"/>
              <a:sym typeface="Calibri" charset="0"/>
            </a:endParaRPr>
          </a:p>
          <a:p>
            <a:r>
              <a:rPr lang="zh-TW" altLang="en-US" sz="1600">
                <a:solidFill>
                  <a:srgbClr val="000000"/>
                </a:solidFill>
                <a:latin typeface="Calibri" charset="0"/>
                <a:sym typeface="Calibri" charset="0"/>
              </a:rPr>
              <a:t>温度情報の観測が行えているため、周期的に似通ったデータのロギングが行われていることが確認できました。</a:t>
            </a:r>
            <a:endParaRPr lang="zh-TW" altLang="en-US" sz="1600">
              <a:solidFill>
                <a:srgbClr val="000000"/>
              </a:solidFill>
              <a:latin typeface="Calibri" charset="0"/>
              <a:cs typeface="Calibri" charset="0"/>
              <a:sym typeface="Calibri" charset="0"/>
            </a:endParaRPr>
          </a:p>
          <a:p>
            <a:endParaRPr lang="zh-TW" altLang="en-US" sz="1600">
              <a:solidFill>
                <a:srgbClr val="000000"/>
              </a:solidFill>
              <a:latin typeface="Calibri" charset="0"/>
              <a:cs typeface="Calibri" charset="0"/>
              <a:sym typeface="Calibri" charset="0"/>
            </a:endParaRPr>
          </a:p>
          <a:p>
            <a:endParaRPr lang="zh-TW" altLang="en-US" sz="1600">
              <a:solidFill>
                <a:srgbClr val="000000"/>
              </a:solidFill>
              <a:latin typeface="Calibri" charset="0"/>
              <a:cs typeface="Calibri" charset="0"/>
              <a:sym typeface="Calibri" charset="0"/>
            </a:endParaRPr>
          </a:p>
          <a:p>
            <a:r>
              <a:rPr lang="en-US" altLang="zh-TW" sz="1600">
                <a:solidFill>
                  <a:srgbClr val="000000"/>
                </a:solidFill>
                <a:latin typeface="Calibri" charset="0"/>
                <a:sym typeface="Calibri" charset="0"/>
              </a:rPr>
              <a:t>----- </a:t>
            </a:r>
            <a:r>
              <a:rPr lang="zh-TW" altLang="en-US" sz="1600">
                <a:solidFill>
                  <a:srgbClr val="000000"/>
                </a:solidFill>
                <a:latin typeface="Calibri" charset="0"/>
                <a:sym typeface="Calibri" charset="0"/>
              </a:rPr>
              <a:t>会議メモ </a:t>
            </a:r>
            <a:r>
              <a:rPr lang="en-US" altLang="zh-TW" sz="1600">
                <a:solidFill>
                  <a:srgbClr val="000000"/>
                </a:solidFill>
                <a:latin typeface="Calibri" charset="0"/>
                <a:sym typeface="Calibri" charset="0"/>
              </a:rPr>
              <a:t>(12/01/30 19:17) -----</a:t>
            </a:r>
            <a:endParaRPr lang="en-US" altLang="zh-TW" sz="1600">
              <a:solidFill>
                <a:srgbClr val="000000"/>
              </a:solidFill>
              <a:latin typeface="Calibri" charset="0"/>
              <a:cs typeface="Calibri" charset="0"/>
              <a:sym typeface="Calibri" charset="0"/>
            </a:endParaRPr>
          </a:p>
          <a:p>
            <a:r>
              <a:rPr lang="zh-TW" altLang="en-US" sz="1600">
                <a:solidFill>
                  <a:srgbClr val="000000"/>
                </a:solidFill>
                <a:latin typeface="Calibri" charset="0"/>
                <a:sym typeface="Calibri" charset="0"/>
              </a:rPr>
              <a:t>システム全体がどう動いてるか見易くしたらいいアニメーションとかで。ロボットがこう動いたらこう可視化される、とか。</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Tree>
    <p:extLst>
      <p:ext uri="{BB962C8B-B14F-4D97-AF65-F5344CB8AC3E}">
        <p14:creationId xmlns:p14="http://schemas.microsoft.com/office/powerpoint/2010/main" val="1094378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FDCB9502-3447-4DDE-8656-198EACBEA077}" type="slidenum">
              <a:rPr lang="zh-TW" altLang="en-US" smtClean="0"/>
              <a:t>6</a:t>
            </a:fld>
            <a:endParaRPr lang="zh-TW" altLang="en-US"/>
          </a:p>
        </p:txBody>
      </p:sp>
    </p:spTree>
    <p:extLst>
      <p:ext uri="{BB962C8B-B14F-4D97-AF65-F5344CB8AC3E}">
        <p14:creationId xmlns:p14="http://schemas.microsoft.com/office/powerpoint/2010/main" val="3337308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FDCB9502-3447-4DDE-8656-198EACBEA077}" type="slidenum">
              <a:rPr lang="zh-TW" altLang="en-US" smtClean="0"/>
              <a:t>7</a:t>
            </a:fld>
            <a:endParaRPr lang="zh-TW" altLang="en-US"/>
          </a:p>
        </p:txBody>
      </p:sp>
    </p:spTree>
    <p:extLst>
      <p:ext uri="{BB962C8B-B14F-4D97-AF65-F5344CB8AC3E}">
        <p14:creationId xmlns:p14="http://schemas.microsoft.com/office/powerpoint/2010/main" val="3547945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FDCB9502-3447-4DDE-8656-198EACBEA077}" type="slidenum">
              <a:rPr lang="zh-TW" altLang="en-US" smtClean="0"/>
              <a:t>8</a:t>
            </a:fld>
            <a:endParaRPr lang="zh-TW" altLang="en-US"/>
          </a:p>
        </p:txBody>
      </p:sp>
    </p:spTree>
    <p:extLst>
      <p:ext uri="{BB962C8B-B14F-4D97-AF65-F5344CB8AC3E}">
        <p14:creationId xmlns:p14="http://schemas.microsoft.com/office/powerpoint/2010/main" val="1142156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FDCB9502-3447-4DDE-8656-198EACBEA077}" type="slidenum">
              <a:rPr lang="zh-TW" altLang="en-US" smtClean="0"/>
              <a:t>9</a:t>
            </a:fld>
            <a:endParaRPr lang="zh-TW" altLang="en-US"/>
          </a:p>
        </p:txBody>
      </p:sp>
    </p:spTree>
    <p:extLst>
      <p:ext uri="{BB962C8B-B14F-4D97-AF65-F5344CB8AC3E}">
        <p14:creationId xmlns:p14="http://schemas.microsoft.com/office/powerpoint/2010/main" val="2159881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7" name="Date Placeholder 6"/>
          <p:cNvSpPr>
            <a:spLocks noGrp="1"/>
          </p:cNvSpPr>
          <p:nvPr>
            <p:ph type="dt" sz="half" idx="10"/>
          </p:nvPr>
        </p:nvSpPr>
        <p:spPr/>
        <p:txBody>
          <a:bodyPr/>
          <a:lstStyle/>
          <a:p>
            <a:fld id="{208897A7-6116-4541-BCF6-088446BD4A28}" type="datetimeFigureOut">
              <a:rPr lang="zh-TW" altLang="en-US" smtClean="0"/>
              <a:t>2012/4/18</a:t>
            </a:fld>
            <a:endParaRPr lang="zh-TW" altLang="en-US"/>
          </a:p>
        </p:txBody>
      </p:sp>
      <p:sp>
        <p:nvSpPr>
          <p:cNvPr id="8" name="Slide Number Placeholder 7"/>
          <p:cNvSpPr>
            <a:spLocks noGrp="1"/>
          </p:cNvSpPr>
          <p:nvPr>
            <p:ph type="sldNum" sz="quarter" idx="11"/>
          </p:nvPr>
        </p:nvSpPr>
        <p:spPr/>
        <p:txBody>
          <a:bodyPr/>
          <a:lstStyle/>
          <a:p>
            <a:fld id="{10A05F5B-8592-47A1-8559-52F1E14BC7C1}" type="slidenum">
              <a:rPr lang="zh-TW" altLang="en-US" smtClean="0"/>
              <a:t>‹#›</a:t>
            </a:fld>
            <a:endParaRPr lang="zh-TW" altLang="en-US"/>
          </a:p>
        </p:txBody>
      </p:sp>
      <p:sp>
        <p:nvSpPr>
          <p:cNvPr id="9" name="Footer Placeholder 8"/>
          <p:cNvSpPr>
            <a:spLocks noGrp="1"/>
          </p:cNvSpPr>
          <p:nvPr>
            <p:ph type="ftr" sz="quarter" idx="12"/>
          </p:nvPr>
        </p:nvSpPr>
        <p:spPr/>
        <p:txBody>
          <a:bodyPr/>
          <a:lstStyle/>
          <a:p>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208897A7-6116-4541-BCF6-088446BD4A28}" type="datetimeFigureOut">
              <a:rPr lang="zh-TW" altLang="en-US" smtClean="0"/>
              <a:t>2012/4/18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0A05F5B-8592-47A1-8559-52F1E14BC7C1}"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208897A7-6116-4541-BCF6-088446BD4A28}" type="datetimeFigureOut">
              <a:rPr lang="zh-TW" altLang="en-US" smtClean="0"/>
              <a:t>2012/4/18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0A05F5B-8592-47A1-8559-52F1E14BC7C1}"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smtClean="0"/>
          </a:p>
        </p:txBody>
      </p:sp>
      <p:sp>
        <p:nvSpPr>
          <p:cNvPr id="4" name="Date Placeholder 3"/>
          <p:cNvSpPr>
            <a:spLocks noGrp="1"/>
          </p:cNvSpPr>
          <p:nvPr>
            <p:ph type="dt" sz="half" idx="10"/>
          </p:nvPr>
        </p:nvSpPr>
        <p:spPr/>
        <p:txBody>
          <a:bodyPr/>
          <a:lstStyle/>
          <a:p>
            <a:fld id="{208897A7-6116-4541-BCF6-088446BD4A28}" type="datetimeFigureOut">
              <a:rPr lang="zh-TW" altLang="en-US" smtClean="0"/>
              <a:t>2012/4/18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0A05F5B-8592-47A1-8559-52F1E14BC7C1}" type="slidenum">
              <a:rPr lang="zh-TW" altLang="en-US" smtClean="0"/>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208897A7-6116-4541-BCF6-088446BD4A28}" type="datetimeFigureOut">
              <a:rPr lang="zh-TW" altLang="en-US" smtClean="0"/>
              <a:t>2012/4/18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10A05F5B-8592-47A1-8559-52F1E14BC7C1}" type="slidenum">
              <a:rPr lang="zh-TW" altLang="en-US" smtClean="0"/>
              <a:t>‹#›</a:t>
            </a:fld>
            <a:endParaRPr lang="zh-TW" alt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smtClean="0"/>
          </a:p>
        </p:txBody>
      </p:sp>
      <p:sp>
        <p:nvSpPr>
          <p:cNvPr id="5" name="Date Placeholder 4"/>
          <p:cNvSpPr>
            <a:spLocks noGrp="1"/>
          </p:cNvSpPr>
          <p:nvPr>
            <p:ph type="dt" sz="half" idx="10"/>
          </p:nvPr>
        </p:nvSpPr>
        <p:spPr/>
        <p:txBody>
          <a:bodyPr/>
          <a:lstStyle/>
          <a:p>
            <a:fld id="{208897A7-6116-4541-BCF6-088446BD4A28}" type="datetimeFigureOut">
              <a:rPr lang="zh-TW" altLang="en-US" smtClean="0"/>
              <a:t>2012/4/18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0A05F5B-8592-47A1-8559-52F1E14BC7C1}" type="slidenum">
              <a:rPr lang="zh-TW" altLang="en-US" smtClean="0"/>
              <a:t>‹#›</a:t>
            </a:fld>
            <a:endParaRPr lang="zh-TW" altLang="en-US"/>
          </a:p>
        </p:txBody>
      </p:sp>
      <p:sp>
        <p:nvSpPr>
          <p:cNvPr id="9" name="Content Placeholder 8"/>
          <p:cNvSpPr>
            <a:spLocks noGrp="1"/>
          </p:cNvSpPr>
          <p:nvPr>
            <p:ph sz="quarter" idx="13"/>
          </p:nvPr>
        </p:nvSpPr>
        <p:spPr>
          <a:xfrm>
            <a:off x="365760" y="1600200"/>
            <a:ext cx="4041648" cy="4526280"/>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7" name="Date Placeholder 6"/>
          <p:cNvSpPr>
            <a:spLocks noGrp="1"/>
          </p:cNvSpPr>
          <p:nvPr>
            <p:ph type="dt" sz="half" idx="10"/>
          </p:nvPr>
        </p:nvSpPr>
        <p:spPr/>
        <p:txBody>
          <a:bodyPr/>
          <a:lstStyle/>
          <a:p>
            <a:fld id="{208897A7-6116-4541-BCF6-088446BD4A28}" type="datetimeFigureOut">
              <a:rPr lang="zh-TW" altLang="en-US" smtClean="0"/>
              <a:t>2012/4/18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10A05F5B-8592-47A1-8559-52F1E14BC7C1}" type="slidenum">
              <a:rPr lang="zh-TW" altLang="en-US" smtClean="0"/>
              <a:t>‹#›</a:t>
            </a:fld>
            <a:endParaRPr lang="zh-TW" altLang="en-US"/>
          </a:p>
        </p:txBody>
      </p:sp>
      <p:sp>
        <p:nvSpPr>
          <p:cNvPr id="11" name="Content Placeholder 10"/>
          <p:cNvSpPr>
            <a:spLocks noGrp="1"/>
          </p:cNvSpPr>
          <p:nvPr>
            <p:ph sz="quarter" idx="13"/>
          </p:nvPr>
        </p:nvSpPr>
        <p:spPr>
          <a:xfrm>
            <a:off x="457200" y="2212848"/>
            <a:ext cx="4041648" cy="3913632"/>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208897A7-6116-4541-BCF6-088446BD4A28}" type="datetimeFigureOut">
              <a:rPr lang="zh-TW" altLang="en-US" smtClean="0"/>
              <a:t>2012/4/18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10A05F5B-8592-47A1-8559-52F1E14BC7C1}"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8897A7-6116-4541-BCF6-088446BD4A28}" type="datetimeFigureOut">
              <a:rPr lang="zh-TW" altLang="en-US" smtClean="0"/>
              <a:t>2012/4/18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10A05F5B-8592-47A1-8559-52F1E14BC7C1}"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208897A7-6116-4541-BCF6-088446BD4A28}" type="datetimeFigureOut">
              <a:rPr lang="zh-TW" altLang="en-US" smtClean="0"/>
              <a:t>2012/4/18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0A05F5B-8592-47A1-8559-52F1E14BC7C1}" type="slidenum">
              <a:rPr lang="zh-TW" altLang="en-US" smtClean="0"/>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zh-TW" altLang="en-US" smtClean="0"/>
              <a:t>按一下以編輯母片標題樣式</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208897A7-6116-4541-BCF6-088446BD4A28}" type="datetimeFigureOut">
              <a:rPr lang="zh-TW" altLang="en-US" smtClean="0"/>
              <a:t>2012/4/18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10A05F5B-8592-47A1-8559-52F1E14BC7C1}" type="slidenum">
              <a:rPr lang="zh-TW" altLang="en-US" smtClean="0"/>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208897A7-6116-4541-BCF6-088446BD4A28}" type="datetimeFigureOut">
              <a:rPr lang="zh-TW" altLang="en-US" smtClean="0"/>
              <a:t>2012/4/18</a:t>
            </a:fld>
            <a:endParaRPr lang="zh-TW" alt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zh-TW" alt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10A05F5B-8592-47A1-8559-52F1E14BC7C1}" type="slidenum">
              <a:rPr lang="zh-TW" altLang="en-US" smtClean="0"/>
              <a:t>‹#›</a:t>
            </a:fld>
            <a:endParaRPr lang="zh-TW" alt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Macintosh%20HD:Users:shimojo:Dropbox:kita%20yard%20recent:pragma23.ppt_media:&#12463;&#12521;&#12454;&#12489;&#12434;&#20171;&#12375;&#12390;&#20301;&#32622;#562A66.mov" TargetMode="External"/><Relationship Id="rId4" Type="http://schemas.openxmlformats.org/officeDocument/2006/relationships/image" Target="../media/image3.wm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sz="4000" dirty="0" err="1" smtClean="0"/>
              <a:t>Telescience</a:t>
            </a:r>
            <a:r>
              <a:rPr lang="en-US" altLang="zh-TW" sz="4000" dirty="0" smtClean="0"/>
              <a:t> Working Group</a:t>
            </a:r>
            <a:br>
              <a:rPr lang="en-US" altLang="zh-TW" sz="4000" dirty="0" smtClean="0"/>
            </a:br>
            <a:endParaRPr lang="zh-TW" altLang="en-US" sz="4000" dirty="0"/>
          </a:p>
        </p:txBody>
      </p:sp>
      <p:sp>
        <p:nvSpPr>
          <p:cNvPr id="3" name="副標題 2"/>
          <p:cNvSpPr>
            <a:spLocks noGrp="1"/>
          </p:cNvSpPr>
          <p:nvPr>
            <p:ph type="subTitle" idx="1"/>
          </p:nvPr>
        </p:nvSpPr>
        <p:spPr/>
        <p:txBody>
          <a:bodyPr>
            <a:normAutofit/>
          </a:bodyPr>
          <a:lstStyle/>
          <a:p>
            <a:r>
              <a:rPr lang="en-US" altLang="zh-TW" dirty="0" smtClean="0"/>
              <a:t>Shinji </a:t>
            </a:r>
            <a:r>
              <a:rPr lang="en-US" altLang="zh-TW" dirty="0" err="1" smtClean="0"/>
              <a:t>Shimojo</a:t>
            </a:r>
            <a:endParaRPr lang="en-US" altLang="zh-TW" dirty="0" smtClean="0"/>
          </a:p>
          <a:p>
            <a:r>
              <a:rPr lang="en-US" altLang="zh-TW" dirty="0" smtClean="0"/>
              <a:t>Fang-Pang Lin</a:t>
            </a: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6920"/>
            <a:ext cx="9144000" cy="2798064"/>
          </a:xfrm>
          <a:prstGeom prst="rect">
            <a:avLst/>
          </a:prstGeom>
        </p:spPr>
      </p:pic>
    </p:spTree>
    <p:extLst>
      <p:ext uri="{BB962C8B-B14F-4D97-AF65-F5344CB8AC3E}">
        <p14:creationId xmlns:p14="http://schemas.microsoft.com/office/powerpoint/2010/main" val="15910099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164" y="0"/>
            <a:ext cx="9587408" cy="1600200"/>
          </a:xfrm>
        </p:spPr>
        <p:txBody>
          <a:bodyPr/>
          <a:lstStyle/>
          <a:p>
            <a:r>
              <a:rPr lang="en-US" altLang="zh-TW" dirty="0" smtClean="0"/>
              <a:t>Move Fishes to the Cloud</a:t>
            </a:r>
            <a:endParaRPr lang="zh-TW" alt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 y="2132856"/>
            <a:ext cx="8724900"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雲朵形 3"/>
          <p:cNvSpPr/>
          <p:nvPr/>
        </p:nvSpPr>
        <p:spPr>
          <a:xfrm>
            <a:off x="2735796" y="1751906"/>
            <a:ext cx="3672408" cy="3600400"/>
          </a:xfrm>
          <a:prstGeom prst="cloud">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56660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圖片 3" descr="mai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650" y="476250"/>
            <a:ext cx="3359150" cy="573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圖片 4" descr="stati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476250"/>
            <a:ext cx="3354388" cy="572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圖片 5" descr="capture.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64163" y="1125538"/>
            <a:ext cx="2535237"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線單箭頭接點 7"/>
          <p:cNvCxnSpPr/>
          <p:nvPr/>
        </p:nvCxnSpPr>
        <p:spPr>
          <a:xfrm>
            <a:off x="3276600" y="2060575"/>
            <a:ext cx="1727200"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27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標題 1"/>
          <p:cNvSpPr>
            <a:spLocks noGrp="1"/>
          </p:cNvSpPr>
          <p:nvPr>
            <p:ph type="title"/>
          </p:nvPr>
        </p:nvSpPr>
        <p:spPr/>
        <p:txBody>
          <a:bodyPr/>
          <a:lstStyle/>
          <a:p>
            <a:r>
              <a:rPr lang="en-US" altLang="zh-TW" sz="3200" smtClean="0"/>
              <a:t>App in Visualization </a:t>
            </a:r>
            <a:r>
              <a:rPr lang="en-US" altLang="zh-TW" sz="2400" smtClean="0"/>
              <a:t>(from PRIME Project)</a:t>
            </a:r>
            <a:endParaRPr lang="zh-TW" altLang="en-US" sz="2400" smtClean="0"/>
          </a:p>
        </p:txBody>
      </p:sp>
      <p:sp>
        <p:nvSpPr>
          <p:cNvPr id="16387" name="手繪多邊形 10"/>
          <p:cNvSpPr>
            <a:spLocks/>
          </p:cNvSpPr>
          <p:nvPr/>
        </p:nvSpPr>
        <p:spPr bwMode="auto">
          <a:xfrm>
            <a:off x="2651125" y="2517775"/>
            <a:ext cx="2452688" cy="1311275"/>
          </a:xfrm>
          <a:custGeom>
            <a:avLst/>
            <a:gdLst>
              <a:gd name="T0" fmla="*/ 0 w 2453640"/>
              <a:gd name="T1" fmla="*/ 777774 h 1311816"/>
              <a:gd name="T2" fmla="*/ 60912 w 2453640"/>
              <a:gd name="T3" fmla="*/ 701637 h 1311816"/>
              <a:gd name="T4" fmla="*/ 76140 w 2453640"/>
              <a:gd name="T5" fmla="*/ 640728 h 1311816"/>
              <a:gd name="T6" fmla="*/ 106598 w 2453640"/>
              <a:gd name="T7" fmla="*/ 595044 h 1311816"/>
              <a:gd name="T8" fmla="*/ 137054 w 2453640"/>
              <a:gd name="T9" fmla="*/ 534136 h 1311816"/>
              <a:gd name="T10" fmla="*/ 197966 w 2453640"/>
              <a:gd name="T11" fmla="*/ 442770 h 1311816"/>
              <a:gd name="T12" fmla="*/ 228422 w 2453640"/>
              <a:gd name="T13" fmla="*/ 397088 h 1311816"/>
              <a:gd name="T14" fmla="*/ 274108 w 2453640"/>
              <a:gd name="T15" fmla="*/ 336178 h 1311816"/>
              <a:gd name="T16" fmla="*/ 304564 w 2453640"/>
              <a:gd name="T17" fmla="*/ 290496 h 1311816"/>
              <a:gd name="T18" fmla="*/ 395932 w 2453640"/>
              <a:gd name="T19" fmla="*/ 168676 h 1311816"/>
              <a:gd name="T20" fmla="*/ 426388 w 2453640"/>
              <a:gd name="T21" fmla="*/ 122994 h 1311816"/>
              <a:gd name="T22" fmla="*/ 517758 w 2453640"/>
              <a:gd name="T23" fmla="*/ 62084 h 1311816"/>
              <a:gd name="T24" fmla="*/ 548214 w 2453640"/>
              <a:gd name="T25" fmla="*/ 16402 h 1311816"/>
              <a:gd name="T26" fmla="*/ 746180 w 2453640"/>
              <a:gd name="T27" fmla="*/ 16402 h 1311816"/>
              <a:gd name="T28" fmla="*/ 837550 w 2453640"/>
              <a:gd name="T29" fmla="*/ 77312 h 1311816"/>
              <a:gd name="T30" fmla="*/ 928918 w 2453640"/>
              <a:gd name="T31" fmla="*/ 168676 h 1311816"/>
              <a:gd name="T32" fmla="*/ 944147 w 2453640"/>
              <a:gd name="T33" fmla="*/ 229586 h 1311816"/>
              <a:gd name="T34" fmla="*/ 1020288 w 2453640"/>
              <a:gd name="T35" fmla="*/ 351406 h 1311816"/>
              <a:gd name="T36" fmla="*/ 1050744 w 2453640"/>
              <a:gd name="T37" fmla="*/ 442770 h 1311816"/>
              <a:gd name="T38" fmla="*/ 1096428 w 2453640"/>
              <a:gd name="T39" fmla="*/ 534136 h 1311816"/>
              <a:gd name="T40" fmla="*/ 1126885 w 2453640"/>
              <a:gd name="T41" fmla="*/ 579818 h 1311816"/>
              <a:gd name="T42" fmla="*/ 1187798 w 2453640"/>
              <a:gd name="T43" fmla="*/ 701637 h 1311816"/>
              <a:gd name="T44" fmla="*/ 1218254 w 2453640"/>
              <a:gd name="T45" fmla="*/ 762546 h 1311816"/>
              <a:gd name="T46" fmla="*/ 1233482 w 2453640"/>
              <a:gd name="T47" fmla="*/ 808229 h 1311816"/>
              <a:gd name="T48" fmla="*/ 1279166 w 2453640"/>
              <a:gd name="T49" fmla="*/ 853912 h 1311816"/>
              <a:gd name="T50" fmla="*/ 1355308 w 2453640"/>
              <a:gd name="T51" fmla="*/ 960504 h 1311816"/>
              <a:gd name="T52" fmla="*/ 1446676 w 2453640"/>
              <a:gd name="T53" fmla="*/ 1006186 h 1311816"/>
              <a:gd name="T54" fmla="*/ 1553274 w 2453640"/>
              <a:gd name="T55" fmla="*/ 960504 h 1311816"/>
              <a:gd name="T56" fmla="*/ 1568502 w 2453640"/>
              <a:gd name="T57" fmla="*/ 914821 h 1311816"/>
              <a:gd name="T58" fmla="*/ 1614186 w 2453640"/>
              <a:gd name="T59" fmla="*/ 869138 h 1311816"/>
              <a:gd name="T60" fmla="*/ 1873066 w 2453640"/>
              <a:gd name="T61" fmla="*/ 899594 h 1311816"/>
              <a:gd name="T62" fmla="*/ 1964435 w 2453640"/>
              <a:gd name="T63" fmla="*/ 975730 h 1311816"/>
              <a:gd name="T64" fmla="*/ 2010119 w 2453640"/>
              <a:gd name="T65" fmla="*/ 990958 h 1311816"/>
              <a:gd name="T66" fmla="*/ 2101488 w 2453640"/>
              <a:gd name="T67" fmla="*/ 1082322 h 1311816"/>
              <a:gd name="T68" fmla="*/ 2147173 w 2453640"/>
              <a:gd name="T69" fmla="*/ 1112778 h 1311816"/>
              <a:gd name="T70" fmla="*/ 2284226 w 2453640"/>
              <a:gd name="T71" fmla="*/ 1219370 h 1311816"/>
              <a:gd name="T72" fmla="*/ 2345139 w 2453640"/>
              <a:gd name="T73" fmla="*/ 1234597 h 1311816"/>
              <a:gd name="T74" fmla="*/ 2390824 w 2453640"/>
              <a:gd name="T75" fmla="*/ 1265052 h 1311816"/>
              <a:gd name="T76" fmla="*/ 2436508 w 2453640"/>
              <a:gd name="T77" fmla="*/ 1280280 h 1311816"/>
              <a:gd name="T78" fmla="*/ 2451736 w 2453640"/>
              <a:gd name="T79" fmla="*/ 1310734 h 131181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453640" h="1311816">
                <a:moveTo>
                  <a:pt x="0" y="778416"/>
                </a:moveTo>
                <a:cubicBezTo>
                  <a:pt x="20320" y="753016"/>
                  <a:pt x="45163" y="730650"/>
                  <a:pt x="60960" y="702216"/>
                </a:cubicBezTo>
                <a:cubicBezTo>
                  <a:pt x="71132" y="683906"/>
                  <a:pt x="67949" y="660508"/>
                  <a:pt x="76200" y="641256"/>
                </a:cubicBezTo>
                <a:cubicBezTo>
                  <a:pt x="83415" y="624421"/>
                  <a:pt x="97593" y="611439"/>
                  <a:pt x="106680" y="595536"/>
                </a:cubicBezTo>
                <a:cubicBezTo>
                  <a:pt x="117952" y="575811"/>
                  <a:pt x="125471" y="554057"/>
                  <a:pt x="137160" y="534576"/>
                </a:cubicBezTo>
                <a:cubicBezTo>
                  <a:pt x="156007" y="503164"/>
                  <a:pt x="177800" y="473616"/>
                  <a:pt x="198120" y="443136"/>
                </a:cubicBezTo>
                <a:cubicBezTo>
                  <a:pt x="208280" y="427896"/>
                  <a:pt x="217610" y="412069"/>
                  <a:pt x="228600" y="397416"/>
                </a:cubicBezTo>
                <a:cubicBezTo>
                  <a:pt x="243840" y="377096"/>
                  <a:pt x="259557" y="357125"/>
                  <a:pt x="274320" y="336456"/>
                </a:cubicBezTo>
                <a:cubicBezTo>
                  <a:pt x="284966" y="321551"/>
                  <a:pt x="294027" y="305549"/>
                  <a:pt x="304800" y="290736"/>
                </a:cubicBezTo>
                <a:cubicBezTo>
                  <a:pt x="334679" y="249652"/>
                  <a:pt x="368061" y="211084"/>
                  <a:pt x="396240" y="168816"/>
                </a:cubicBezTo>
                <a:cubicBezTo>
                  <a:pt x="406400" y="153576"/>
                  <a:pt x="412936" y="135157"/>
                  <a:pt x="426720" y="123096"/>
                </a:cubicBezTo>
                <a:cubicBezTo>
                  <a:pt x="454289" y="98973"/>
                  <a:pt x="518160" y="62136"/>
                  <a:pt x="518160" y="62136"/>
                </a:cubicBezTo>
                <a:cubicBezTo>
                  <a:pt x="528320" y="46896"/>
                  <a:pt x="534337" y="27858"/>
                  <a:pt x="548640" y="16416"/>
                </a:cubicBezTo>
                <a:cubicBezTo>
                  <a:pt x="593973" y="-19851"/>
                  <a:pt x="733529" y="15093"/>
                  <a:pt x="746760" y="16416"/>
                </a:cubicBezTo>
                <a:cubicBezTo>
                  <a:pt x="777240" y="36736"/>
                  <a:pt x="812297" y="51473"/>
                  <a:pt x="838200" y="77376"/>
                </a:cubicBezTo>
                <a:lnTo>
                  <a:pt x="929640" y="168816"/>
                </a:lnTo>
                <a:cubicBezTo>
                  <a:pt x="934720" y="189136"/>
                  <a:pt x="935513" y="211042"/>
                  <a:pt x="944880" y="229776"/>
                </a:cubicBezTo>
                <a:cubicBezTo>
                  <a:pt x="1036588" y="413192"/>
                  <a:pt x="950300" y="174745"/>
                  <a:pt x="1021080" y="351696"/>
                </a:cubicBezTo>
                <a:cubicBezTo>
                  <a:pt x="1033012" y="381527"/>
                  <a:pt x="1033738" y="416403"/>
                  <a:pt x="1051560" y="443136"/>
                </a:cubicBezTo>
                <a:cubicBezTo>
                  <a:pt x="1138911" y="574163"/>
                  <a:pt x="1034184" y="408383"/>
                  <a:pt x="1097280" y="534576"/>
                </a:cubicBezTo>
                <a:cubicBezTo>
                  <a:pt x="1105471" y="550959"/>
                  <a:pt x="1118989" y="564216"/>
                  <a:pt x="1127760" y="580296"/>
                </a:cubicBezTo>
                <a:cubicBezTo>
                  <a:pt x="1149518" y="620185"/>
                  <a:pt x="1168400" y="661576"/>
                  <a:pt x="1188720" y="702216"/>
                </a:cubicBezTo>
                <a:cubicBezTo>
                  <a:pt x="1198880" y="722536"/>
                  <a:pt x="1212016" y="741623"/>
                  <a:pt x="1219200" y="763176"/>
                </a:cubicBezTo>
                <a:cubicBezTo>
                  <a:pt x="1224280" y="778416"/>
                  <a:pt x="1225529" y="795530"/>
                  <a:pt x="1234440" y="808896"/>
                </a:cubicBezTo>
                <a:cubicBezTo>
                  <a:pt x="1246395" y="826829"/>
                  <a:pt x="1266362" y="838059"/>
                  <a:pt x="1280160" y="854616"/>
                </a:cubicBezTo>
                <a:cubicBezTo>
                  <a:pt x="1323427" y="906536"/>
                  <a:pt x="1301457" y="906393"/>
                  <a:pt x="1356360" y="961296"/>
                </a:cubicBezTo>
                <a:cubicBezTo>
                  <a:pt x="1385903" y="990839"/>
                  <a:pt x="1410615" y="994621"/>
                  <a:pt x="1447800" y="1007016"/>
                </a:cubicBezTo>
                <a:cubicBezTo>
                  <a:pt x="1475124" y="997908"/>
                  <a:pt x="1535648" y="980128"/>
                  <a:pt x="1554480" y="961296"/>
                </a:cubicBezTo>
                <a:cubicBezTo>
                  <a:pt x="1565839" y="949937"/>
                  <a:pt x="1560809" y="928942"/>
                  <a:pt x="1569720" y="915576"/>
                </a:cubicBezTo>
                <a:cubicBezTo>
                  <a:pt x="1581675" y="897643"/>
                  <a:pt x="1600200" y="885096"/>
                  <a:pt x="1615440" y="869856"/>
                </a:cubicBezTo>
                <a:cubicBezTo>
                  <a:pt x="1633364" y="871235"/>
                  <a:pt x="1812890" y="873923"/>
                  <a:pt x="1874520" y="900336"/>
                </a:cubicBezTo>
                <a:cubicBezTo>
                  <a:pt x="1944326" y="930253"/>
                  <a:pt x="1900048" y="932595"/>
                  <a:pt x="1965960" y="976536"/>
                </a:cubicBezTo>
                <a:cubicBezTo>
                  <a:pt x="1979326" y="985447"/>
                  <a:pt x="1996440" y="986696"/>
                  <a:pt x="2011680" y="991776"/>
                </a:cubicBezTo>
                <a:cubicBezTo>
                  <a:pt x="2042160" y="1022256"/>
                  <a:pt x="2067254" y="1059306"/>
                  <a:pt x="2103120" y="1083216"/>
                </a:cubicBezTo>
                <a:cubicBezTo>
                  <a:pt x="2118360" y="1093376"/>
                  <a:pt x="2134769" y="1101970"/>
                  <a:pt x="2148840" y="1113696"/>
                </a:cubicBezTo>
                <a:cubicBezTo>
                  <a:pt x="2194963" y="1152132"/>
                  <a:pt x="2219969" y="1203868"/>
                  <a:pt x="2286000" y="1220376"/>
                </a:cubicBezTo>
                <a:lnTo>
                  <a:pt x="2346960" y="1235616"/>
                </a:lnTo>
                <a:cubicBezTo>
                  <a:pt x="2362200" y="1245776"/>
                  <a:pt x="2376297" y="1257905"/>
                  <a:pt x="2392680" y="1266096"/>
                </a:cubicBezTo>
                <a:cubicBezTo>
                  <a:pt x="2407048" y="1273280"/>
                  <a:pt x="2425549" y="1271697"/>
                  <a:pt x="2438400" y="1281336"/>
                </a:cubicBezTo>
                <a:cubicBezTo>
                  <a:pt x="2447487" y="1288152"/>
                  <a:pt x="2448560" y="1301656"/>
                  <a:pt x="2453640" y="1311816"/>
                </a:cubicBezTo>
              </a:path>
            </a:pathLst>
          </a:custGeom>
          <a:noFill/>
          <a:ln w="9525" cap="flat" cmpd="sng" algn="ctr">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 name="對角線條紋 11"/>
          <p:cNvSpPr/>
          <p:nvPr/>
        </p:nvSpPr>
        <p:spPr bwMode="auto">
          <a:xfrm flipV="1">
            <a:off x="5770563" y="2060575"/>
            <a:ext cx="215900" cy="457200"/>
          </a:xfrm>
          <a:prstGeom prst="diagStripe">
            <a:avLst/>
          </a:prstGeom>
          <a:solidFill>
            <a:srgbClr val="00B8FF"/>
          </a:solidFill>
          <a:ln w="9525" cap="flat" cmpd="sng" algn="ctr">
            <a:solidFill>
              <a:schemeClr val="tx1"/>
            </a:solidFill>
            <a:prstDash val="solid"/>
            <a:round/>
            <a:headEnd type="none" w="med" len="med"/>
            <a:tailEnd type="none" w="med" len="med"/>
          </a:ln>
          <a:effectLst/>
        </p:spPr>
        <p:txBody>
          <a:bodyPr/>
          <a:lstStyle/>
          <a:p>
            <a:pPr defTabSz="449263">
              <a:buClr>
                <a:srgbClr val="000000"/>
              </a:buClr>
              <a:buSzPct val="100000"/>
              <a:buFont typeface="Times New Roman" pitchFamily="18" charset="0"/>
              <a:buNone/>
              <a:defRPr/>
            </a:pPr>
            <a:endParaRPr kumimoji="0" lang="zh-TW" altLang="en-US" sz="2400">
              <a:solidFill>
                <a:schemeClr val="bg1"/>
              </a:solidFill>
              <a:latin typeface="Times New Roman" pitchFamily="18" charset="0"/>
              <a:ea typeface="新細明體" charset="-120"/>
            </a:endParaRPr>
          </a:p>
        </p:txBody>
      </p:sp>
      <p:cxnSp>
        <p:nvCxnSpPr>
          <p:cNvPr id="16389" name="直線單箭頭接點 13"/>
          <p:cNvCxnSpPr>
            <a:cxnSpLocks noChangeShapeType="1"/>
            <a:endCxn id="16387" idx="15"/>
          </p:cNvCxnSpPr>
          <p:nvPr/>
        </p:nvCxnSpPr>
        <p:spPr bwMode="auto">
          <a:xfrm flipH="1">
            <a:off x="3579813" y="2289175"/>
            <a:ext cx="2190750" cy="3968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6390" name="直線單箭頭接點 16"/>
          <p:cNvCxnSpPr>
            <a:cxnSpLocks noChangeShapeType="1"/>
            <a:stCxn id="12" idx="2"/>
          </p:cNvCxnSpPr>
          <p:nvPr/>
        </p:nvCxnSpPr>
        <p:spPr bwMode="auto">
          <a:xfrm flipH="1">
            <a:off x="4675188" y="2403475"/>
            <a:ext cx="1149350" cy="12414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6391" name="直線接點 19"/>
          <p:cNvCxnSpPr>
            <a:cxnSpLocks noChangeShapeType="1"/>
          </p:cNvCxnSpPr>
          <p:nvPr/>
        </p:nvCxnSpPr>
        <p:spPr bwMode="auto">
          <a:xfrm>
            <a:off x="4475163" y="2289175"/>
            <a:ext cx="774700" cy="1355725"/>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sp>
        <p:nvSpPr>
          <p:cNvPr id="16392" name="文字方塊 20"/>
          <p:cNvSpPr txBox="1">
            <a:spLocks noChangeArrowheads="1"/>
          </p:cNvSpPr>
          <p:nvPr/>
        </p:nvSpPr>
        <p:spPr bwMode="auto">
          <a:xfrm>
            <a:off x="5170488" y="3629025"/>
            <a:ext cx="1308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a:t>View plane</a:t>
            </a:r>
            <a:endParaRPr lang="zh-TW" altLang="en-US"/>
          </a:p>
        </p:txBody>
      </p:sp>
      <p:sp>
        <p:nvSpPr>
          <p:cNvPr id="16393" name="文字方塊 21"/>
          <p:cNvSpPr txBox="1">
            <a:spLocks noChangeArrowheads="1"/>
          </p:cNvSpPr>
          <p:nvPr/>
        </p:nvSpPr>
        <p:spPr bwMode="auto">
          <a:xfrm>
            <a:off x="1962150" y="3443288"/>
            <a:ext cx="1914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a:t>Scene of interest</a:t>
            </a:r>
            <a:endParaRPr lang="zh-TW" altLang="en-US"/>
          </a:p>
        </p:txBody>
      </p:sp>
      <p:sp>
        <p:nvSpPr>
          <p:cNvPr id="16394" name="文字方塊 22"/>
          <p:cNvSpPr txBox="1">
            <a:spLocks noChangeArrowheads="1"/>
          </p:cNvSpPr>
          <p:nvPr/>
        </p:nvSpPr>
        <p:spPr bwMode="auto">
          <a:xfrm>
            <a:off x="5915025" y="1512888"/>
            <a:ext cx="1338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a:t>User Portal</a:t>
            </a:r>
            <a:endParaRPr lang="zh-TW" altLang="en-US"/>
          </a:p>
        </p:txBody>
      </p:sp>
      <p:sp>
        <p:nvSpPr>
          <p:cNvPr id="16395" name="文字方塊 25"/>
          <p:cNvSpPr txBox="1">
            <a:spLocks noChangeArrowheads="1"/>
          </p:cNvSpPr>
          <p:nvPr/>
        </p:nvSpPr>
        <p:spPr bwMode="auto">
          <a:xfrm>
            <a:off x="1952625" y="5013325"/>
            <a:ext cx="6340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pitchFamily="34" charset="0"/>
                <a:ea typeface="新細明體" pitchFamily="18" charset="-120"/>
              </a:defRPr>
            </a:lvl1pPr>
            <a:lvl2pPr marL="742950" indent="-285750" eaLnBrk="0" hangingPunct="0">
              <a:defRPr kumimoji="1">
                <a:solidFill>
                  <a:schemeClr val="tx1"/>
                </a:solidFill>
                <a:latin typeface="Arial" pitchFamily="34" charset="0"/>
                <a:ea typeface="新細明體" pitchFamily="18" charset="-120"/>
              </a:defRPr>
            </a:lvl2pPr>
            <a:lvl3pPr marL="1143000" indent="-228600" eaLnBrk="0" hangingPunct="0">
              <a:defRPr kumimoji="1">
                <a:solidFill>
                  <a:schemeClr val="tx1"/>
                </a:solidFill>
                <a:latin typeface="Arial" pitchFamily="34" charset="0"/>
                <a:ea typeface="新細明體" pitchFamily="18" charset="-120"/>
              </a:defRPr>
            </a:lvl3pPr>
            <a:lvl4pPr marL="1600200" indent="-228600" eaLnBrk="0" hangingPunct="0">
              <a:defRPr kumimoji="1">
                <a:solidFill>
                  <a:schemeClr val="tx1"/>
                </a:solidFill>
                <a:latin typeface="Arial" pitchFamily="34" charset="0"/>
                <a:ea typeface="新細明體" pitchFamily="18" charset="-120"/>
              </a:defRPr>
            </a:lvl4pPr>
            <a:lvl5pPr marL="2057400" indent="-228600" eaLnBrk="0" hangingPunct="0">
              <a:defRPr kumimoji="1">
                <a:solidFill>
                  <a:schemeClr val="tx1"/>
                </a:solidFill>
                <a:latin typeface="Arial"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itchFamily="34" charset="0"/>
                <a:ea typeface="新細明體" pitchFamily="18" charset="-120"/>
              </a:defRPr>
            </a:lvl9pPr>
          </a:lstStyle>
          <a:p>
            <a:pPr eaLnBrk="1" hangingPunct="1"/>
            <a:r>
              <a:rPr lang="en-US" altLang="zh-TW"/>
              <a:t>Sensors: Camera, Gyroscope, Accelerometer, (GPS coords)</a:t>
            </a:r>
            <a:endParaRPr lang="zh-TW" altLang="en-US"/>
          </a:p>
        </p:txBody>
      </p:sp>
      <p:cxnSp>
        <p:nvCxnSpPr>
          <p:cNvPr id="16396" name="直線單箭頭接點 29"/>
          <p:cNvCxnSpPr>
            <a:cxnSpLocks noChangeShapeType="1"/>
          </p:cNvCxnSpPr>
          <p:nvPr/>
        </p:nvCxnSpPr>
        <p:spPr bwMode="auto">
          <a:xfrm>
            <a:off x="5551488" y="1698625"/>
            <a:ext cx="654050" cy="1409700"/>
          </a:xfrm>
          <a:prstGeom prst="straightConnector1">
            <a:avLst/>
          </a:prstGeom>
          <a:noFill/>
          <a:ln w="9525" algn="ctr">
            <a:solidFill>
              <a:srgbClr val="FFC000"/>
            </a:solidFill>
            <a:round/>
            <a:headEnd type="arrow" w="med" len="med"/>
            <a:tailEnd type="arrow" w="med" len="med"/>
          </a:ln>
          <a:extLst>
            <a:ext uri="{909E8E84-426E-40DD-AFC4-6F175D3DCCD1}">
              <a14:hiddenFill xmlns:a14="http://schemas.microsoft.com/office/drawing/2010/main">
                <a:noFill/>
              </a14:hiddenFill>
            </a:ext>
          </a:extLst>
        </p:spPr>
      </p:cxnSp>
      <p:cxnSp>
        <p:nvCxnSpPr>
          <p:cNvPr id="16397" name="直線單箭頭接點 31"/>
          <p:cNvCxnSpPr>
            <a:cxnSpLocks noChangeShapeType="1"/>
          </p:cNvCxnSpPr>
          <p:nvPr/>
        </p:nvCxnSpPr>
        <p:spPr bwMode="auto">
          <a:xfrm flipV="1">
            <a:off x="5170488" y="1989138"/>
            <a:ext cx="1489075" cy="633412"/>
          </a:xfrm>
          <a:prstGeom prst="straightConnector1">
            <a:avLst/>
          </a:prstGeom>
          <a:noFill/>
          <a:ln w="9525" algn="ctr">
            <a:solidFill>
              <a:srgbClr val="FFC000"/>
            </a:solidFill>
            <a:round/>
            <a:headEnd type="arrow" w="med" len="med"/>
            <a:tailEnd type="arrow" w="med" len="med"/>
          </a:ln>
          <a:extLst>
            <a:ext uri="{909E8E84-426E-40DD-AFC4-6F175D3DCCD1}">
              <a14:hiddenFill xmlns:a14="http://schemas.microsoft.com/office/drawing/2010/main">
                <a:noFill/>
              </a14:hiddenFill>
            </a:ext>
          </a:extLst>
        </p:spPr>
      </p:cxnSp>
      <p:sp>
        <p:nvSpPr>
          <p:cNvPr id="39" name="雲朵形 38"/>
          <p:cNvSpPr/>
          <p:nvPr/>
        </p:nvSpPr>
        <p:spPr bwMode="auto">
          <a:xfrm>
            <a:off x="6659563" y="2951163"/>
            <a:ext cx="1512887" cy="862012"/>
          </a:xfrm>
          <a:prstGeom prst="cloud">
            <a:avLst/>
          </a:prstGeom>
          <a:solidFill>
            <a:srgbClr val="00B8FF"/>
          </a:solidFill>
          <a:ln w="9525" cap="flat" cmpd="sng" algn="ctr">
            <a:solidFill>
              <a:srgbClr val="C00000"/>
            </a:solidFill>
            <a:prstDash val="solid"/>
            <a:round/>
            <a:headEnd type="none" w="med" len="med"/>
            <a:tailEnd type="none" w="med" len="med"/>
          </a:ln>
          <a:effectLst/>
        </p:spPr>
        <p:txBody>
          <a:bodyPr/>
          <a:lstStyle/>
          <a:p>
            <a:pPr defTabSz="449263">
              <a:buClr>
                <a:srgbClr val="000000"/>
              </a:buClr>
              <a:buSzPct val="100000"/>
              <a:buFont typeface="Times New Roman" pitchFamily="18" charset="0"/>
              <a:buNone/>
              <a:defRPr/>
            </a:pPr>
            <a:r>
              <a:rPr kumimoji="0" lang="en-US" altLang="zh-TW" sz="2400" dirty="0" err="1">
                <a:solidFill>
                  <a:schemeClr val="bg1"/>
                </a:solidFill>
                <a:latin typeface="Times New Roman" pitchFamily="18" charset="0"/>
                <a:ea typeface="新細明體" charset="-120"/>
              </a:rPr>
              <a:t>geodb</a:t>
            </a:r>
            <a:endParaRPr kumimoji="0" lang="zh-TW" altLang="en-US" sz="2400" dirty="0">
              <a:solidFill>
                <a:schemeClr val="bg1"/>
              </a:solidFill>
              <a:latin typeface="Times New Roman" pitchFamily="18" charset="0"/>
              <a:ea typeface="新細明體" charset="-120"/>
            </a:endParaRPr>
          </a:p>
        </p:txBody>
      </p:sp>
      <p:cxnSp>
        <p:nvCxnSpPr>
          <p:cNvPr id="16399" name="弧形接點 40"/>
          <p:cNvCxnSpPr>
            <a:cxnSpLocks noChangeShapeType="1"/>
          </p:cNvCxnSpPr>
          <p:nvPr/>
        </p:nvCxnSpPr>
        <p:spPr bwMode="auto">
          <a:xfrm rot="10800000">
            <a:off x="5883275" y="2289175"/>
            <a:ext cx="989013" cy="884238"/>
          </a:xfrm>
          <a:prstGeom prst="curvedConnector3">
            <a:avLst>
              <a:gd name="adj1" fmla="val 50000"/>
            </a:avLst>
          </a:prstGeom>
          <a:noFill/>
          <a:ln w="9525" algn="ctr">
            <a:solidFill>
              <a:srgbClr val="C00000"/>
            </a:solidFill>
            <a:round/>
            <a:headEnd type="arrow" w="med" len="me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88622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內容版面配置區 5"/>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987425" y="115888"/>
            <a:ext cx="7885113" cy="5257800"/>
          </a:xfrm>
        </p:spPr>
      </p:pic>
      <p:sp>
        <p:nvSpPr>
          <p:cNvPr id="17411" name="矩形 6"/>
          <p:cNvSpPr>
            <a:spLocks noChangeArrowheads="1"/>
          </p:cNvSpPr>
          <p:nvPr/>
        </p:nvSpPr>
        <p:spPr bwMode="auto">
          <a:xfrm>
            <a:off x="900113" y="5516563"/>
            <a:ext cx="7704137"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buFont typeface="Arial" pitchFamily="34" charset="0"/>
              <a:buChar char="•"/>
            </a:pPr>
            <a:r>
              <a:rPr lang="en-US" altLang="zh-TW" b="1"/>
              <a:t>Software:</a:t>
            </a:r>
            <a:r>
              <a:rPr lang="en-US" altLang="zh-TW"/>
              <a:t> ARToolkit, AndAR, COVISE, OpenSceneGraph</a:t>
            </a:r>
          </a:p>
          <a:p>
            <a:pPr marL="285750" indent="-285750">
              <a:buFont typeface="Arial" pitchFamily="34" charset="0"/>
              <a:buChar char="•"/>
            </a:pPr>
            <a:r>
              <a:rPr lang="en-US" altLang="zh-TW" b="1"/>
              <a:t>Hardware:</a:t>
            </a:r>
            <a:r>
              <a:rPr lang="en-US" altLang="zh-TW"/>
              <a:t> Acer Iconia Tab A500, Android 3.0 </a:t>
            </a:r>
            <a:r>
              <a:rPr lang="en-US" altLang="zh-TW" sz="1400"/>
              <a:t>(Dual core 1GHzARM Cortex-A9 Processor, ULP GeForce GPU and Tegra 2 T20 Chipset)</a:t>
            </a:r>
          </a:p>
          <a:p>
            <a:pPr marL="285750" indent="-285750">
              <a:buFont typeface="Arial" pitchFamily="34" charset="0"/>
              <a:buChar char="•"/>
            </a:pPr>
            <a:endParaRPr lang="zh-TW" altLang="en-US"/>
          </a:p>
        </p:txBody>
      </p:sp>
    </p:spTree>
    <p:extLst>
      <p:ext uri="{BB962C8B-B14F-4D97-AF65-F5344CB8AC3E}">
        <p14:creationId xmlns:p14="http://schemas.microsoft.com/office/powerpoint/2010/main" val="3135185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ChangeArrowheads="1"/>
          </p:cNvSpPr>
          <p:nvPr>
            <p:ph type="title"/>
          </p:nvPr>
        </p:nvSpPr>
        <p:spPr>
          <a:xfrm>
            <a:off x="892969" y="294680"/>
            <a:ext cx="7358063" cy="1116211"/>
          </a:xfrm>
          <a:ln/>
        </p:spPr>
        <p:txBody>
          <a:bodyPr/>
          <a:lstStyle/>
          <a:p>
            <a:r>
              <a:rPr lang="en-US" altLang="zh-TW">
                <a:ea typeface="新細明體" charset="-120"/>
              </a:rPr>
              <a:t>stoker robot</a:t>
            </a:r>
          </a:p>
        </p:txBody>
      </p:sp>
      <p:pic>
        <p:nvPicPr>
          <p:cNvPr id="17410" name="クラウドを介して位置#562A66.mov" descr="pragma23.ppt_media/クラウドを介して位置情報を共有するTurtlebot-3.mov">
            <a:hlinkClick r:id="" action="ppaction://media"/>
          </p:cNvPr>
          <p:cNvPicPr>
            <a:picLocks noChangeAspect="1" noChangeArrowheads="1"/>
          </p:cNvPicPr>
          <p:nvPr>
            <a:quickTimeFile r:link="rId1"/>
          </p:nvPr>
        </p:nvPicPr>
        <p:blipFill>
          <a:blip r:embed="rId4">
            <a:extLst>
              <a:ext uri="{28A0092B-C50C-407E-A947-70E740481C1C}">
                <a14:useLocalDpi xmlns:a14="http://schemas.microsoft.com/office/drawing/2010/main" val="0"/>
              </a:ext>
            </a:extLst>
          </a:blip>
          <a:srcRect/>
          <a:stretch>
            <a:fillRect/>
          </a:stretch>
        </p:blipFill>
        <p:spPr bwMode="auto">
          <a:xfrm>
            <a:off x="221010" y="1410891"/>
            <a:ext cx="8699748" cy="4893469"/>
          </a:xfrm>
          <a:prstGeom prst="rect">
            <a:avLst/>
          </a:prstGeom>
          <a:noFill/>
          <a:extLst>
            <a:ext uri="{909E8E84-426E-40DD-AFC4-6F175D3DCCD1}">
              <a14:hiddenFill xmlns:a14="http://schemas.microsoft.com/office/drawing/2010/main">
                <a:solidFill>
                  <a:srgbClr val="FFFFFF"/>
                </a:solidFill>
              </a14:hiddenFill>
            </a:ext>
          </a:extLst>
        </p:spPr>
      </p:pic>
      <p:sp>
        <p:nvSpPr>
          <p:cNvPr id="17411" name="Rectangle 3"/>
          <p:cNvSpPr>
            <a:spLocks/>
          </p:cNvSpPr>
          <p:nvPr/>
        </p:nvSpPr>
        <p:spPr bwMode="auto">
          <a:xfrm>
            <a:off x="748978" y="6331059"/>
            <a:ext cx="55728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0" bIns="0" anchor="ctr">
            <a:spAutoFit/>
          </a:bodyPr>
          <a:lstStyle/>
          <a:p>
            <a:r>
              <a:rPr lang="en-US" altLang="zh-TW">
                <a:solidFill>
                  <a:schemeClr val="tx1"/>
                </a:solidFill>
                <a:ea typeface="新細明體" charset="-120"/>
              </a:rPr>
              <a:t>Adaptive monitoring and controlling DC environment</a:t>
            </a:r>
          </a:p>
        </p:txBody>
      </p:sp>
    </p:spTree>
    <p:extLst>
      <p:ext uri="{BB962C8B-B14F-4D97-AF65-F5344CB8AC3E}">
        <p14:creationId xmlns:p14="http://schemas.microsoft.com/office/powerpoint/2010/main" val="631986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74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410"/>
                </p:tgtEl>
              </p:cMediaNode>
            </p:video>
            <p:seq concurrent="1" nextAc="seek">
              <p:cTn id="8" restart="whenNotActive" fill="hold" evtFilter="cancelBubble" nodeType="interactiveSeq">
                <p:stCondLst>
                  <p:cond evt="onClick" delay="0">
                    <p:tgtEl>
                      <p:spTgt spid="17410"/>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7410"/>
                                        </p:tgtEl>
                                      </p:cBhvr>
                                    </p:cmd>
                                  </p:childTnLst>
                                </p:cTn>
                              </p:par>
                            </p:childTnLst>
                          </p:cTn>
                        </p:par>
                      </p:childTnLst>
                    </p:cTn>
                  </p:par>
                </p:childTnLst>
              </p:cTn>
              <p:nextCondLst>
                <p:cond evt="onClick" delay="0">
                  <p:tgtEl>
                    <p:spTgt spid="17410"/>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6" name="Group 4"/>
          <p:cNvGrpSpPr>
            <a:grpSpLocks/>
          </p:cNvGrpSpPr>
          <p:nvPr/>
        </p:nvGrpSpPr>
        <p:grpSpPr bwMode="auto">
          <a:xfrm>
            <a:off x="4928072" y="3866555"/>
            <a:ext cx="3533924" cy="1873002"/>
            <a:chOff x="0" y="0"/>
            <a:chExt cx="3165" cy="1678"/>
          </a:xfrm>
        </p:grpSpPr>
        <p:sp>
          <p:nvSpPr>
            <p:cNvPr id="18433" name="AutoShape 1"/>
            <p:cNvSpPr>
              <a:spLocks/>
            </p:cNvSpPr>
            <p:nvPr/>
          </p:nvSpPr>
          <p:spPr bwMode="auto">
            <a:xfrm>
              <a:off x="0" y="0"/>
              <a:ext cx="3165" cy="1678"/>
            </a:xfrm>
            <a:custGeom>
              <a:avLst/>
              <a:gdLst/>
              <a:ahLst/>
              <a:cxnLst/>
              <a:rect l="0" t="0" r="r" b="b"/>
              <a:pathLst>
                <a:path w="20879" h="20683">
                  <a:moveTo>
                    <a:pt x="1901" y="6809"/>
                  </a:moveTo>
                  <a:cubicBezTo>
                    <a:pt x="1658" y="4403"/>
                    <a:pt x="2907" y="2186"/>
                    <a:pt x="4691" y="1859"/>
                  </a:cubicBezTo>
                  <a:cubicBezTo>
                    <a:pt x="5414" y="1726"/>
                    <a:pt x="6149" y="1925"/>
                    <a:pt x="6778" y="2422"/>
                  </a:cubicBezTo>
                  <a:cubicBezTo>
                    <a:pt x="7445" y="726"/>
                    <a:pt x="9003" y="81"/>
                    <a:pt x="10259" y="982"/>
                  </a:cubicBezTo>
                  <a:cubicBezTo>
                    <a:pt x="10478" y="1140"/>
                    <a:pt x="10680" y="1340"/>
                    <a:pt x="10857" y="1575"/>
                  </a:cubicBezTo>
                  <a:cubicBezTo>
                    <a:pt x="11377" y="169"/>
                    <a:pt x="12642" y="-402"/>
                    <a:pt x="13683" y="299"/>
                  </a:cubicBezTo>
                  <a:cubicBezTo>
                    <a:pt x="13971" y="493"/>
                    <a:pt x="14222" y="774"/>
                    <a:pt x="14418" y="1120"/>
                  </a:cubicBezTo>
                  <a:cubicBezTo>
                    <a:pt x="15255" y="-210"/>
                    <a:pt x="16734" y="-374"/>
                    <a:pt x="17722" y="753"/>
                  </a:cubicBezTo>
                  <a:cubicBezTo>
                    <a:pt x="18137" y="1227"/>
                    <a:pt x="18417" y="1880"/>
                    <a:pt x="18513" y="2601"/>
                  </a:cubicBezTo>
                  <a:cubicBezTo>
                    <a:pt x="19885" y="3106"/>
                    <a:pt x="20694" y="5019"/>
                    <a:pt x="20321" y="6874"/>
                  </a:cubicBezTo>
                  <a:cubicBezTo>
                    <a:pt x="20289" y="7030"/>
                    <a:pt x="20250" y="7182"/>
                    <a:pt x="20203" y="7331"/>
                  </a:cubicBezTo>
                  <a:cubicBezTo>
                    <a:pt x="21303" y="9264"/>
                    <a:pt x="21034" y="12033"/>
                    <a:pt x="19601" y="13518"/>
                  </a:cubicBezTo>
                  <a:cubicBezTo>
                    <a:pt x="19155" y="13980"/>
                    <a:pt x="18629" y="14279"/>
                    <a:pt x="18072" y="14386"/>
                  </a:cubicBezTo>
                  <a:cubicBezTo>
                    <a:pt x="18060" y="16465"/>
                    <a:pt x="16800" y="18137"/>
                    <a:pt x="15258" y="18121"/>
                  </a:cubicBezTo>
                  <a:cubicBezTo>
                    <a:pt x="14743" y="18115"/>
                    <a:pt x="14238" y="17917"/>
                    <a:pt x="13801" y="17550"/>
                  </a:cubicBezTo>
                  <a:cubicBezTo>
                    <a:pt x="13280" y="19881"/>
                    <a:pt x="11460" y="21198"/>
                    <a:pt x="9738" y="20492"/>
                  </a:cubicBezTo>
                  <a:cubicBezTo>
                    <a:pt x="9016" y="20196"/>
                    <a:pt x="8392" y="19571"/>
                    <a:pt x="7973" y="18722"/>
                  </a:cubicBezTo>
                  <a:cubicBezTo>
                    <a:pt x="6209" y="20158"/>
                    <a:pt x="3920" y="19386"/>
                    <a:pt x="2859" y="16998"/>
                  </a:cubicBezTo>
                  <a:cubicBezTo>
                    <a:pt x="2846" y="16968"/>
                    <a:pt x="2833" y="16937"/>
                    <a:pt x="2820" y="16907"/>
                  </a:cubicBezTo>
                  <a:cubicBezTo>
                    <a:pt x="1666" y="17089"/>
                    <a:pt x="620" y="15978"/>
                    <a:pt x="485" y="14424"/>
                  </a:cubicBezTo>
                  <a:cubicBezTo>
                    <a:pt x="412" y="13596"/>
                    <a:pt x="615" y="12767"/>
                    <a:pt x="1038" y="12159"/>
                  </a:cubicBezTo>
                  <a:cubicBezTo>
                    <a:pt x="39" y="11365"/>
                    <a:pt x="-297" y="9622"/>
                    <a:pt x="288" y="8266"/>
                  </a:cubicBezTo>
                  <a:cubicBezTo>
                    <a:pt x="626" y="7484"/>
                    <a:pt x="1218" y="6967"/>
                    <a:pt x="1883" y="6874"/>
                  </a:cubicBezTo>
                  <a:close/>
                  <a:moveTo>
                    <a:pt x="1901" y="6809"/>
                  </a:moveTo>
                </a:path>
              </a:pathLst>
            </a:custGeom>
            <a:solidFill>
              <a:schemeClr val="accent1"/>
            </a:solidFill>
            <a:ln w="9525" cap="flat">
              <a:solidFill>
                <a:schemeClr val="tx1"/>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endParaRPr lang="zh-TW" altLang="en-US"/>
            </a:p>
          </p:txBody>
        </p:sp>
        <p:sp>
          <p:nvSpPr>
            <p:cNvPr id="18434" name="AutoShape 2"/>
            <p:cNvSpPr>
              <a:spLocks/>
            </p:cNvSpPr>
            <p:nvPr/>
          </p:nvSpPr>
          <p:spPr bwMode="auto">
            <a:xfrm>
              <a:off x="160" y="87"/>
              <a:ext cx="2901" cy="1427"/>
            </a:xfrm>
            <a:custGeom>
              <a:avLst/>
              <a:gdLst/>
              <a:ahLst/>
              <a:cxnLst/>
              <a:rect l="0" t="0" r="r" b="b"/>
              <a:pathLst>
                <a:path w="21600" h="2160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13" y="12896"/>
                    <a:pt x="19202" y="14528"/>
                    <a:pt x="19193" y="16310"/>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9525"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18435" name="Rectangle 3"/>
            <p:cNvSpPr>
              <a:spLocks/>
            </p:cNvSpPr>
            <p:nvPr/>
          </p:nvSpPr>
          <p:spPr bwMode="auto">
            <a:xfrm>
              <a:off x="441" y="26"/>
              <a:ext cx="2056" cy="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70000"/>
                </a:lnSpc>
              </a:pPr>
              <a:r>
                <a:rPr lang="zh-TW" altLang="en-US" sz="1700">
                  <a:solidFill>
                    <a:srgbClr val="FF0000"/>
                  </a:solidFill>
                  <a:latin typeface="Calibri" charset="0"/>
                  <a:ea typeface="新細明體" charset="-120"/>
                  <a:sym typeface="Calibri" charset="0"/>
                </a:rPr>
                <a:t>　　</a:t>
              </a:r>
              <a:r>
                <a:rPr lang="en-US" altLang="zh-TW" sz="2400">
                  <a:solidFill>
                    <a:srgbClr val="FF0000"/>
                  </a:solidFill>
                  <a:latin typeface="Calibri Bold" charset="0"/>
                  <a:ea typeface="新細明體" charset="-120"/>
                  <a:cs typeface="Calibri Bold" charset="0"/>
                  <a:sym typeface="Calibri Bold" charset="0"/>
                </a:rPr>
                <a:t>Pachube</a:t>
              </a:r>
              <a:endParaRPr lang="en-US" altLang="zh-TW" sz="1700">
                <a:latin typeface="Calibri" charset="0"/>
                <a:ea typeface="新細明體" charset="-120"/>
                <a:cs typeface="Calibri" charset="0"/>
                <a:sym typeface="Calibri" charset="0"/>
              </a:endParaRPr>
            </a:p>
            <a:p>
              <a:pPr algn="l">
                <a:lnSpc>
                  <a:spcPct val="70000"/>
                </a:lnSpc>
                <a:buClr>
                  <a:srgbClr val="000000"/>
                </a:buClr>
                <a:buSzPct val="100000"/>
                <a:buFont typeface="Arial" charset="0"/>
                <a:buChar char="•"/>
              </a:pPr>
              <a:r>
                <a:rPr lang="en-US" altLang="zh-TW" sz="2000">
                  <a:latin typeface="Calibri" charset="0"/>
                  <a:ea typeface="新細明體" charset="-120"/>
                  <a:sym typeface="Calibri" charset="0"/>
                </a:rPr>
                <a:t>GPS</a:t>
              </a:r>
              <a:r>
                <a:rPr lang="zh-TW" altLang="en-US" sz="2000">
                  <a:latin typeface="Calibri" charset="0"/>
                  <a:ea typeface="新細明體" charset="-120"/>
                  <a:sym typeface="Calibri" charset="0"/>
                </a:rPr>
                <a:t>情報に</a:t>
              </a:r>
              <a:br>
                <a:rPr lang="zh-TW" altLang="en-US" sz="2000">
                  <a:latin typeface="Calibri" charset="0"/>
                  <a:ea typeface="新細明體" charset="-120"/>
                  <a:sym typeface="Calibri" charset="0"/>
                </a:rPr>
              </a:br>
              <a:r>
                <a:rPr lang="zh-TW" altLang="en-US" sz="2000">
                  <a:latin typeface="Calibri" charset="0"/>
                  <a:ea typeface="新細明體" charset="-120"/>
                  <a:sym typeface="Calibri" charset="0"/>
                </a:rPr>
                <a:t>環境データを付随</a:t>
              </a:r>
              <a:endParaRPr lang="zh-TW" altLang="en-US" sz="1700">
                <a:latin typeface="Calibri" charset="0"/>
                <a:ea typeface="新細明體" charset="-120"/>
                <a:cs typeface="Calibri" charset="0"/>
                <a:sym typeface="Calibri" charset="0"/>
              </a:endParaRPr>
            </a:p>
            <a:p>
              <a:pPr algn="l">
                <a:lnSpc>
                  <a:spcPct val="70000"/>
                </a:lnSpc>
                <a:buClr>
                  <a:srgbClr val="000000"/>
                </a:buClr>
                <a:buSzPct val="100000"/>
                <a:buFont typeface="Arial" charset="0"/>
                <a:buChar char="•"/>
              </a:pPr>
              <a:r>
                <a:rPr lang="zh-TW" altLang="en-US" sz="2000">
                  <a:latin typeface="Calibri" charset="0"/>
                  <a:ea typeface="新細明體" charset="-120"/>
                  <a:sym typeface="Calibri" charset="0"/>
                </a:rPr>
                <a:t>データ保管・共有</a:t>
              </a:r>
              <a:endParaRPr lang="zh-TW" altLang="en-US" sz="1700">
                <a:latin typeface="Calibri" charset="0"/>
                <a:ea typeface="新細明體" charset="-120"/>
                <a:cs typeface="Calibri" charset="0"/>
                <a:sym typeface="Calibri" charset="0"/>
              </a:endParaRPr>
            </a:p>
            <a:p>
              <a:pPr algn="l">
                <a:lnSpc>
                  <a:spcPct val="70000"/>
                </a:lnSpc>
                <a:buClr>
                  <a:srgbClr val="000000"/>
                </a:buClr>
                <a:buSzPct val="100000"/>
                <a:buFont typeface="Arial" charset="0"/>
                <a:buChar char="•"/>
              </a:pPr>
              <a:r>
                <a:rPr lang="zh-TW" altLang="en-US" sz="2000">
                  <a:latin typeface="Calibri" charset="0"/>
                  <a:ea typeface="新細明體" charset="-120"/>
                  <a:sym typeface="Calibri" charset="0"/>
                </a:rPr>
                <a:t>ログを可視化</a:t>
              </a:r>
            </a:p>
          </p:txBody>
        </p:sp>
      </p:grpSp>
      <p:sp>
        <p:nvSpPr>
          <p:cNvPr id="18437" name="Rectangle 5"/>
          <p:cNvSpPr>
            <a:spLocks noChangeArrowheads="1"/>
          </p:cNvSpPr>
          <p:nvPr>
            <p:ph type="title"/>
          </p:nvPr>
        </p:nvSpPr>
        <p:spPr>
          <a:ln/>
        </p:spPr>
        <p:txBody>
          <a:bodyPr/>
          <a:lstStyle/>
          <a:p>
            <a:r>
              <a:rPr lang="en-US" altLang="zh-TW">
                <a:ea typeface="新細明體" charset="-120"/>
              </a:rPr>
              <a:t>Implementation</a:t>
            </a:r>
          </a:p>
        </p:txBody>
      </p:sp>
      <p:sp>
        <p:nvSpPr>
          <p:cNvPr id="18438" name="Rectangle 6"/>
          <p:cNvSpPr>
            <a:spLocks/>
          </p:cNvSpPr>
          <p:nvPr/>
        </p:nvSpPr>
        <p:spPr bwMode="auto">
          <a:xfrm>
            <a:off x="-321469" y="3716982"/>
            <a:ext cx="7068964" cy="1943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26788" tIns="26788" rIns="26788" bIns="26788"/>
          <a:lstStyle/>
          <a:p>
            <a:pPr marL="616127" indent="-321457">
              <a:spcBef>
                <a:spcPts val="572"/>
              </a:spcBef>
              <a:buFontTx/>
              <a:buAutoNum type="arabicPeriod"/>
            </a:pPr>
            <a:r>
              <a:rPr lang="en-US" altLang="zh-TW" sz="2400">
                <a:solidFill>
                  <a:srgbClr val="FF0000"/>
                </a:solidFill>
                <a:latin typeface="Calibri Bold" charset="0"/>
                <a:ea typeface="新細明體" charset="-120"/>
                <a:cs typeface="Calibri Bold" charset="0"/>
                <a:sym typeface="Calibri Bold" charset="0"/>
              </a:rPr>
              <a:t>ROS</a:t>
            </a:r>
            <a:r>
              <a:rPr lang="en-US" altLang="zh-TW" sz="2400">
                <a:solidFill>
                  <a:srgbClr val="FF0000"/>
                </a:solidFill>
                <a:latin typeface="Calibri" charset="0"/>
                <a:ea typeface="新細明體" charset="-120"/>
                <a:cs typeface="Calibri" charset="0"/>
                <a:sym typeface="Calibri" charset="0"/>
              </a:rPr>
              <a:t> </a:t>
            </a:r>
            <a:r>
              <a:rPr lang="zh-TW" altLang="en-US" sz="2400">
                <a:latin typeface="Calibri" charset="0"/>
                <a:ea typeface="新細明體" charset="-120"/>
                <a:sym typeface="Calibri" charset="0"/>
              </a:rPr>
              <a:t>から</a:t>
            </a:r>
            <a:r>
              <a:rPr lang="zh-TW" altLang="en-US" sz="2400" u="sng">
                <a:latin typeface="Calibri" charset="0"/>
                <a:ea typeface="新細明體" charset="-120"/>
                <a:sym typeface="Calibri" charset="0"/>
              </a:rPr>
              <a:t>マップ内自己位置情報</a:t>
            </a:r>
            <a:r>
              <a:rPr lang="zh-TW" altLang="en-US" sz="2400">
                <a:latin typeface="Calibri" charset="0"/>
                <a:ea typeface="新細明體" charset="-120"/>
                <a:sym typeface="Calibri" charset="0"/>
              </a:rPr>
              <a:t>を取得</a:t>
            </a:r>
            <a:endParaRPr lang="zh-TW" altLang="en-US" sz="2000">
              <a:latin typeface="Calibri" charset="0"/>
              <a:ea typeface="新細明體" charset="-120"/>
              <a:cs typeface="Calibri" charset="0"/>
              <a:sym typeface="Calibri" charset="0"/>
            </a:endParaRPr>
          </a:p>
          <a:p>
            <a:pPr marL="616127" indent="-321457">
              <a:spcBef>
                <a:spcPts val="572"/>
              </a:spcBef>
              <a:buFontTx/>
              <a:buChar char="•"/>
            </a:pPr>
            <a:r>
              <a:rPr lang="zh-TW" altLang="en-US" sz="2400">
                <a:latin typeface="Calibri" charset="0"/>
                <a:ea typeface="新細明體" charset="-120"/>
                <a:sym typeface="Calibri" charset="0"/>
              </a:rPr>
              <a:t>気象計測器から温度情報を取得</a:t>
            </a:r>
            <a:endParaRPr lang="zh-TW" altLang="en-US" sz="2000">
              <a:latin typeface="Calibri" charset="0"/>
              <a:ea typeface="新細明體" charset="-120"/>
              <a:cs typeface="Calibri" charset="0"/>
              <a:sym typeface="Calibri" charset="0"/>
            </a:endParaRPr>
          </a:p>
          <a:p>
            <a:pPr marL="616127" indent="-321457">
              <a:spcBef>
                <a:spcPts val="615"/>
              </a:spcBef>
              <a:buFontTx/>
              <a:buChar char="•"/>
            </a:pPr>
            <a:r>
              <a:rPr lang="en-US" altLang="zh-TW" sz="2500">
                <a:solidFill>
                  <a:srgbClr val="FF0000"/>
                </a:solidFill>
                <a:latin typeface="Calibri Bold" charset="0"/>
                <a:ea typeface="新細明體" charset="-120"/>
                <a:cs typeface="Calibri Bold" charset="0"/>
                <a:sym typeface="Calibri Bold" charset="0"/>
              </a:rPr>
              <a:t>Pachube</a:t>
            </a:r>
            <a:r>
              <a:rPr lang="zh-TW" altLang="en-US" sz="2500">
                <a:latin typeface="Calibri" charset="0"/>
                <a:ea typeface="新細明體" charset="-120"/>
                <a:sym typeface="Calibri" charset="0"/>
              </a:rPr>
              <a:t>へ送信</a:t>
            </a:r>
          </a:p>
        </p:txBody>
      </p:sp>
      <p:grpSp>
        <p:nvGrpSpPr>
          <p:cNvPr id="18444" name="Group 12"/>
          <p:cNvGrpSpPr>
            <a:grpSpLocks/>
          </p:cNvGrpSpPr>
          <p:nvPr/>
        </p:nvGrpSpPr>
        <p:grpSpPr bwMode="auto">
          <a:xfrm>
            <a:off x="33486" y="1052588"/>
            <a:ext cx="2809503" cy="2520404"/>
            <a:chOff x="0" y="0"/>
            <a:chExt cx="2516" cy="2257"/>
          </a:xfrm>
        </p:grpSpPr>
        <p:pic>
          <p:nvPicPr>
            <p:cNvPr id="1843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 y="509"/>
              <a:ext cx="1451" cy="1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grpSp>
          <p:nvGrpSpPr>
            <p:cNvPr id="18442" name="Group 10"/>
            <p:cNvGrpSpPr>
              <a:grpSpLocks/>
            </p:cNvGrpSpPr>
            <p:nvPr/>
          </p:nvGrpSpPr>
          <p:grpSpPr bwMode="auto">
            <a:xfrm>
              <a:off x="0" y="1161"/>
              <a:ext cx="1385" cy="510"/>
              <a:chOff x="0" y="0"/>
              <a:chExt cx="1385" cy="509"/>
            </a:xfrm>
          </p:grpSpPr>
          <p:sp>
            <p:nvSpPr>
              <p:cNvPr id="18440" name="AutoShape 8"/>
              <p:cNvSpPr>
                <a:spLocks/>
              </p:cNvSpPr>
              <p:nvPr/>
            </p:nvSpPr>
            <p:spPr bwMode="auto">
              <a:xfrm>
                <a:off x="0" y="0"/>
                <a:ext cx="1385" cy="509"/>
              </a:xfrm>
              <a:custGeom>
                <a:avLst/>
                <a:gdLst/>
                <a:ahLst/>
                <a:cxnLst/>
                <a:rect l="0" t="0" r="r" b="b"/>
                <a:pathLst>
                  <a:path w="20526" h="19062">
                    <a:moveTo>
                      <a:pt x="20526" y="12326"/>
                    </a:moveTo>
                    <a:lnTo>
                      <a:pt x="15557" y="13062"/>
                    </a:lnTo>
                    <a:cubicBezTo>
                      <a:pt x="13907" y="17949"/>
                      <a:pt x="9215" y="20331"/>
                      <a:pt x="5078" y="18381"/>
                    </a:cubicBezTo>
                    <a:cubicBezTo>
                      <a:pt x="942" y="16431"/>
                      <a:pt x="-1074" y="10888"/>
                      <a:pt x="576" y="6000"/>
                    </a:cubicBezTo>
                    <a:cubicBezTo>
                      <a:pt x="2227" y="1113"/>
                      <a:pt x="6918" y="-1269"/>
                      <a:pt x="11055" y="681"/>
                    </a:cubicBezTo>
                    <a:cubicBezTo>
                      <a:pt x="14108" y="2120"/>
                      <a:pt x="16117" y="5605"/>
                      <a:pt x="16131" y="9489"/>
                    </a:cubicBezTo>
                    <a:close/>
                    <a:moveTo>
                      <a:pt x="20526" y="12326"/>
                    </a:moveTo>
                  </a:path>
                </a:pathLst>
              </a:custGeom>
              <a:solidFill>
                <a:schemeClr val="accent1"/>
              </a:solidFill>
              <a:ln w="25400" cap="flat">
                <a:solidFill>
                  <a:srgbClr val="4F81BD"/>
                </a:solidFill>
                <a:prstDash val="solid"/>
                <a:round/>
                <a:headEnd type="none" w="med" len="med"/>
                <a:tailEnd type="none" w="med" len="med"/>
              </a:ln>
            </p:spPr>
            <p:txBody>
              <a:bodyPr lIns="0" tIns="0" rIns="0" bIns="0"/>
              <a:lstStyle/>
              <a:p>
                <a:endParaRPr lang="zh-TW" altLang="en-US"/>
              </a:p>
            </p:txBody>
          </p:sp>
          <p:sp>
            <p:nvSpPr>
              <p:cNvPr id="18441" name="Rectangle 9"/>
              <p:cNvSpPr>
                <a:spLocks/>
              </p:cNvSpPr>
              <p:nvPr/>
            </p:nvSpPr>
            <p:spPr bwMode="auto">
              <a:xfrm>
                <a:off x="157" y="137"/>
                <a:ext cx="77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ltLang="zh-TW" sz="1700">
                    <a:latin typeface="Calibri" charset="0"/>
                    <a:ea typeface="新細明體" charset="-120"/>
                    <a:cs typeface="Calibri" charset="0"/>
                    <a:sym typeface="Calibri" charset="0"/>
                  </a:rPr>
                  <a:t>Kinect</a:t>
                </a:r>
              </a:p>
            </p:txBody>
          </p:sp>
        </p:grpSp>
        <p:sp>
          <p:nvSpPr>
            <p:cNvPr id="18443" name="Rectangle 11"/>
            <p:cNvSpPr>
              <a:spLocks/>
            </p:cNvSpPr>
            <p:nvPr/>
          </p:nvSpPr>
          <p:spPr bwMode="auto">
            <a:xfrm>
              <a:off x="629" y="0"/>
              <a:ext cx="1752" cy="376"/>
            </a:xfrm>
            <a:prstGeom prst="rect">
              <a:avLst/>
            </a:prstGeom>
            <a:solidFill>
              <a:schemeClr val="accent1"/>
            </a:solidFill>
            <a:ln>
              <a:noFill/>
            </a:ln>
            <a:extLs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marL="174123" indent="-174123">
                <a:buClr>
                  <a:srgbClr val="000000"/>
                </a:buClr>
                <a:buSzPct val="100000"/>
                <a:buFont typeface="Arial" charset="0"/>
                <a:buChar char="•"/>
              </a:pPr>
              <a:r>
                <a:rPr lang="en-US" altLang="zh-TW" sz="2400">
                  <a:latin typeface="Calibri" charset="0"/>
                  <a:ea typeface="新細明體" charset="-120"/>
                  <a:cs typeface="Calibri" charset="0"/>
                  <a:sym typeface="Calibri" charset="0"/>
                </a:rPr>
                <a:t>TurtleBot</a:t>
              </a:r>
            </a:p>
          </p:txBody>
        </p:sp>
      </p:grpSp>
      <p:grpSp>
        <p:nvGrpSpPr>
          <p:cNvPr id="18447" name="Group 15"/>
          <p:cNvGrpSpPr>
            <a:grpSpLocks/>
          </p:cNvGrpSpPr>
          <p:nvPr/>
        </p:nvGrpSpPr>
        <p:grpSpPr bwMode="auto">
          <a:xfrm>
            <a:off x="610568" y="5732860"/>
            <a:ext cx="7921749" cy="863947"/>
            <a:chOff x="0" y="0"/>
            <a:chExt cx="7096" cy="774"/>
          </a:xfrm>
        </p:grpSpPr>
        <p:sp>
          <p:nvSpPr>
            <p:cNvPr id="18445" name="AutoShape 13"/>
            <p:cNvSpPr>
              <a:spLocks/>
            </p:cNvSpPr>
            <p:nvPr/>
          </p:nvSpPr>
          <p:spPr bwMode="auto">
            <a:xfrm>
              <a:off x="0" y="0"/>
              <a:ext cx="7096" cy="774"/>
            </a:xfrm>
            <a:prstGeom prst="roundRect">
              <a:avLst>
                <a:gd name="adj" fmla="val 11718"/>
              </a:avLst>
            </a:prstGeom>
            <a:gradFill rotWithShape="0">
              <a:gsLst>
                <a:gs pos="0">
                  <a:srgbClr val="FF9035"/>
                </a:gs>
                <a:gs pos="20001">
                  <a:srgbClr val="FF8F33"/>
                </a:gs>
                <a:gs pos="100000">
                  <a:srgbClr val="C96C1F"/>
                </a:gs>
              </a:gsLst>
              <a:lin ang="5400000" scaled="1"/>
            </a:gradFill>
            <a:ln w="9525" cap="flat">
              <a:solidFill>
                <a:srgbClr val="F59240"/>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endParaRPr lang="zh-TW" altLang="en-US"/>
            </a:p>
          </p:txBody>
        </p:sp>
        <p:sp>
          <p:nvSpPr>
            <p:cNvPr id="18446" name="Rectangle 14"/>
            <p:cNvSpPr>
              <a:spLocks/>
            </p:cNvSpPr>
            <p:nvPr/>
          </p:nvSpPr>
          <p:spPr bwMode="auto">
            <a:xfrm>
              <a:off x="38" y="169"/>
              <a:ext cx="702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ltLang="zh-TW" sz="3100">
                  <a:solidFill>
                    <a:srgbClr val="FF0000"/>
                  </a:solidFill>
                  <a:latin typeface="Calibri Bold" charset="0"/>
                  <a:ea typeface="新細明體" charset="-120"/>
                  <a:cs typeface="Calibri Bold" charset="0"/>
                  <a:sym typeface="Calibri Bold" charset="0"/>
                </a:rPr>
                <a:t>integration of ROS </a:t>
              </a:r>
              <a:r>
                <a:rPr lang="en-US" altLang="zh-TW" sz="3100">
                  <a:latin typeface="Calibri" charset="0"/>
                  <a:ea typeface="新細明體" charset="-120"/>
                  <a:cs typeface="Calibri" charset="0"/>
                  <a:sym typeface="Calibri" charset="0"/>
                </a:rPr>
                <a:t>and </a:t>
              </a:r>
              <a:r>
                <a:rPr lang="en-US" altLang="zh-TW" sz="3100">
                  <a:solidFill>
                    <a:srgbClr val="FF0000"/>
                  </a:solidFill>
                  <a:latin typeface="Calibri Bold" charset="0"/>
                  <a:ea typeface="新細明體" charset="-120"/>
                  <a:cs typeface="Calibri Bold" charset="0"/>
                  <a:sym typeface="Calibri Bold" charset="0"/>
                </a:rPr>
                <a:t>Pachube</a:t>
              </a:r>
            </a:p>
          </p:txBody>
        </p:sp>
      </p:grpSp>
      <p:grpSp>
        <p:nvGrpSpPr>
          <p:cNvPr id="18450" name="Group 18"/>
          <p:cNvGrpSpPr>
            <a:grpSpLocks/>
          </p:cNvGrpSpPr>
          <p:nvPr/>
        </p:nvGrpSpPr>
        <p:grpSpPr bwMode="auto">
          <a:xfrm>
            <a:off x="2512591" y="1050355"/>
            <a:ext cx="6539880" cy="2522637"/>
            <a:chOff x="0" y="0"/>
            <a:chExt cx="5859" cy="2259"/>
          </a:xfrm>
        </p:grpSpPr>
        <p:sp>
          <p:nvSpPr>
            <p:cNvPr id="18448" name="AutoShape 16"/>
            <p:cNvSpPr>
              <a:spLocks/>
            </p:cNvSpPr>
            <p:nvPr/>
          </p:nvSpPr>
          <p:spPr bwMode="auto">
            <a:xfrm>
              <a:off x="0" y="1"/>
              <a:ext cx="5650" cy="2258"/>
            </a:xfrm>
            <a:custGeom>
              <a:avLst/>
              <a:gdLst/>
              <a:ahLst/>
              <a:cxnLst/>
              <a:rect l="0" t="0" r="r" b="b"/>
              <a:pathLst>
                <a:path w="21600" h="21600">
                  <a:moveTo>
                    <a:pt x="2611" y="0"/>
                  </a:moveTo>
                  <a:lnTo>
                    <a:pt x="5776" y="0"/>
                  </a:lnTo>
                  <a:lnTo>
                    <a:pt x="10523" y="0"/>
                  </a:lnTo>
                  <a:lnTo>
                    <a:pt x="21600" y="0"/>
                  </a:lnTo>
                  <a:lnTo>
                    <a:pt x="21600" y="3600"/>
                  </a:lnTo>
                  <a:lnTo>
                    <a:pt x="21600" y="9000"/>
                  </a:lnTo>
                  <a:lnTo>
                    <a:pt x="21600" y="21600"/>
                  </a:lnTo>
                  <a:lnTo>
                    <a:pt x="10523" y="21600"/>
                  </a:lnTo>
                  <a:lnTo>
                    <a:pt x="5776" y="21600"/>
                  </a:lnTo>
                  <a:lnTo>
                    <a:pt x="2611" y="21600"/>
                  </a:lnTo>
                  <a:lnTo>
                    <a:pt x="2611" y="9000"/>
                  </a:lnTo>
                  <a:lnTo>
                    <a:pt x="0" y="10141"/>
                  </a:lnTo>
                  <a:lnTo>
                    <a:pt x="2611" y="3600"/>
                  </a:lnTo>
                  <a:close/>
                  <a:moveTo>
                    <a:pt x="2611" y="0"/>
                  </a:moveTo>
                </a:path>
              </a:pathLst>
            </a:custGeom>
            <a:gradFill rotWithShape="0">
              <a:gsLst>
                <a:gs pos="0">
                  <a:srgbClr val="EDF5FF"/>
                </a:gs>
                <a:gs pos="65001">
                  <a:srgbClr val="D1E5FF"/>
                </a:gs>
                <a:gs pos="100000">
                  <a:srgbClr val="BDDBFE"/>
                </a:gs>
              </a:gsLst>
              <a:lin ang="5400000" scaled="1"/>
            </a:gradFill>
            <a:ln w="9525" cap="flat">
              <a:solidFill>
                <a:srgbClr val="4A7DBB"/>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lstStyle/>
            <a:p>
              <a:endParaRPr lang="zh-TW" altLang="en-US"/>
            </a:p>
          </p:txBody>
        </p:sp>
        <p:sp>
          <p:nvSpPr>
            <p:cNvPr id="18449" name="Rectangle 17"/>
            <p:cNvSpPr>
              <a:spLocks/>
            </p:cNvSpPr>
            <p:nvPr/>
          </p:nvSpPr>
          <p:spPr bwMode="auto">
            <a:xfrm>
              <a:off x="683" y="0"/>
              <a:ext cx="5176"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200911" indent="-200911">
                <a:lnSpc>
                  <a:spcPct val="90000"/>
                </a:lnSpc>
                <a:buClr>
                  <a:srgbClr val="FF0000"/>
                </a:buClr>
                <a:buSzPct val="100000"/>
                <a:buFont typeface="Arial" charset="0"/>
                <a:buChar char="•"/>
              </a:pPr>
              <a:r>
                <a:rPr lang="en-US" altLang="zh-TW" sz="2700">
                  <a:solidFill>
                    <a:srgbClr val="FF0000"/>
                  </a:solidFill>
                  <a:latin typeface="Calibri Bold" charset="0"/>
                  <a:ea typeface="新細明體" charset="-120"/>
                  <a:cs typeface="Calibri Bold" charset="0"/>
                  <a:sym typeface="Calibri Bold" charset="0"/>
                </a:rPr>
                <a:t>ROS</a:t>
              </a:r>
              <a:r>
                <a:rPr lang="en-US" altLang="zh-TW" sz="2700">
                  <a:latin typeface="Calibri" charset="0"/>
                  <a:ea typeface="新細明體" charset="-120"/>
                  <a:cs typeface="Calibri" charset="0"/>
                  <a:sym typeface="Calibri" charset="0"/>
                </a:rPr>
                <a:t>(Robot Operating System)</a:t>
              </a:r>
              <a:endParaRPr lang="en-US" altLang="zh-TW" sz="1700">
                <a:latin typeface="Calibri" charset="0"/>
                <a:ea typeface="新細明體" charset="-120"/>
                <a:cs typeface="Calibri" charset="0"/>
                <a:sym typeface="Calibri" charset="0"/>
              </a:endParaRPr>
            </a:p>
            <a:p>
              <a:pPr marL="200911" indent="-200911">
                <a:lnSpc>
                  <a:spcPct val="90000"/>
                </a:lnSpc>
                <a:buClr>
                  <a:srgbClr val="000000"/>
                </a:buClr>
                <a:buSzPct val="100000"/>
                <a:buFont typeface="Arial" charset="0"/>
                <a:buChar char="•"/>
              </a:pPr>
              <a:r>
                <a:rPr lang="zh-TW" altLang="en-US" sz="2000">
                  <a:latin typeface="Calibri" charset="0"/>
                  <a:ea typeface="新細明體" charset="-120"/>
                  <a:sym typeface="Calibri" charset="0"/>
                </a:rPr>
                <a:t>ロボット用メタ・オペレーティング・システム</a:t>
              </a:r>
              <a:endParaRPr lang="zh-TW" altLang="en-US" sz="1700">
                <a:latin typeface="Calibri" charset="0"/>
                <a:ea typeface="新細明體" charset="-120"/>
                <a:cs typeface="Calibri" charset="0"/>
                <a:sym typeface="Calibri" charset="0"/>
              </a:endParaRPr>
            </a:p>
            <a:p>
              <a:pPr marL="200911" indent="-200911">
                <a:lnSpc>
                  <a:spcPct val="90000"/>
                </a:lnSpc>
                <a:buClr>
                  <a:srgbClr val="000000"/>
                </a:buClr>
                <a:buSzPct val="100000"/>
                <a:buFont typeface="Arial" charset="0"/>
                <a:buChar char="•"/>
              </a:pPr>
              <a:r>
                <a:rPr lang="zh-TW" altLang="en-US" sz="2000">
                  <a:latin typeface="Calibri" charset="0"/>
                  <a:ea typeface="新細明體" charset="-120"/>
                  <a:sym typeface="Calibri" charset="0"/>
                </a:rPr>
                <a:t>トピックの配信・購読を用いた通信</a:t>
              </a:r>
            </a:p>
          </p:txBody>
        </p:sp>
      </p:grpSp>
      <p:grpSp>
        <p:nvGrpSpPr>
          <p:cNvPr id="18457" name="Group 25"/>
          <p:cNvGrpSpPr>
            <a:grpSpLocks/>
          </p:cNvGrpSpPr>
          <p:nvPr/>
        </p:nvGrpSpPr>
        <p:grpSpPr bwMode="auto">
          <a:xfrm>
            <a:off x="3274963" y="2131963"/>
            <a:ext cx="5472783" cy="1297037"/>
            <a:chOff x="0" y="0"/>
            <a:chExt cx="4902" cy="1161"/>
          </a:xfrm>
        </p:grpSpPr>
        <p:grpSp>
          <p:nvGrpSpPr>
            <p:cNvPr id="18453" name="Group 21"/>
            <p:cNvGrpSpPr>
              <a:grpSpLocks/>
            </p:cNvGrpSpPr>
            <p:nvPr/>
          </p:nvGrpSpPr>
          <p:grpSpPr bwMode="auto">
            <a:xfrm>
              <a:off x="0" y="0"/>
              <a:ext cx="2451" cy="1161"/>
              <a:chOff x="0" y="0"/>
              <a:chExt cx="2451" cy="1161"/>
            </a:xfrm>
          </p:grpSpPr>
          <p:sp>
            <p:nvSpPr>
              <p:cNvPr id="18451" name="Oval 19"/>
              <p:cNvSpPr>
                <a:spLocks/>
              </p:cNvSpPr>
              <p:nvPr/>
            </p:nvSpPr>
            <p:spPr bwMode="auto">
              <a:xfrm>
                <a:off x="0" y="0"/>
                <a:ext cx="2451" cy="1161"/>
              </a:xfrm>
              <a:prstGeom prst="ellipse">
                <a:avLst/>
              </a:prstGeom>
              <a:gradFill rotWithShape="0">
                <a:gsLst>
                  <a:gs pos="0">
                    <a:srgbClr val="FFF7F1"/>
                  </a:gs>
                  <a:gs pos="65001">
                    <a:srgbClr val="FFEADA"/>
                  </a:gs>
                  <a:gs pos="100000">
                    <a:srgbClr val="FFE2CA"/>
                  </a:gs>
                </a:gsLst>
                <a:lin ang="5400000" scaled="1"/>
              </a:gradFill>
              <a:ln w="9525" cap="flat">
                <a:solidFill>
                  <a:srgbClr val="F59240"/>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lstStyle/>
              <a:p>
                <a:endParaRPr lang="zh-TW" altLang="en-US"/>
              </a:p>
            </p:txBody>
          </p:sp>
          <p:sp>
            <p:nvSpPr>
              <p:cNvPr id="18452" name="Rectangle 20"/>
              <p:cNvSpPr>
                <a:spLocks/>
              </p:cNvSpPr>
              <p:nvPr/>
            </p:nvSpPr>
            <p:spPr bwMode="auto">
              <a:xfrm>
                <a:off x="360" y="0"/>
                <a:ext cx="1728" cy="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zh-TW" altLang="en-US" sz="2400">
                    <a:latin typeface="Calibri" charset="0"/>
                    <a:ea typeface="新細明體" charset="-120"/>
                    <a:sym typeface="Calibri" charset="0"/>
                  </a:rPr>
                  <a:t>マップ生成</a:t>
                </a:r>
                <a:endParaRPr lang="zh-TW" altLang="en-US" sz="1700">
                  <a:latin typeface="Calibri" charset="0"/>
                  <a:ea typeface="新細明體" charset="-120"/>
                  <a:cs typeface="Calibri" charset="0"/>
                  <a:sym typeface="Calibri" charset="0"/>
                </a:endParaRPr>
              </a:p>
              <a:p>
                <a:r>
                  <a:rPr lang="en-US" altLang="zh-TW" sz="1700">
                    <a:latin typeface="Calibri" charset="0"/>
                    <a:ea typeface="新細明體" charset="-120"/>
                    <a:cs typeface="Calibri" charset="0"/>
                    <a:sym typeface="Calibri" charset="0"/>
                  </a:rPr>
                  <a:t>(SLAM:Simultaneous Localization and Mapping)</a:t>
                </a:r>
              </a:p>
            </p:txBody>
          </p:sp>
        </p:grpSp>
        <p:grpSp>
          <p:nvGrpSpPr>
            <p:cNvPr id="18456" name="Group 24"/>
            <p:cNvGrpSpPr>
              <a:grpSpLocks/>
            </p:cNvGrpSpPr>
            <p:nvPr/>
          </p:nvGrpSpPr>
          <p:grpSpPr bwMode="auto">
            <a:xfrm>
              <a:off x="2515" y="0"/>
              <a:ext cx="2387" cy="1161"/>
              <a:chOff x="0" y="0"/>
              <a:chExt cx="2386" cy="1161"/>
            </a:xfrm>
          </p:grpSpPr>
          <p:sp>
            <p:nvSpPr>
              <p:cNvPr id="18454" name="Oval 22"/>
              <p:cNvSpPr>
                <a:spLocks/>
              </p:cNvSpPr>
              <p:nvPr/>
            </p:nvSpPr>
            <p:spPr bwMode="auto">
              <a:xfrm>
                <a:off x="0" y="0"/>
                <a:ext cx="2386" cy="1161"/>
              </a:xfrm>
              <a:prstGeom prst="ellipse">
                <a:avLst/>
              </a:prstGeom>
              <a:gradFill rotWithShape="0">
                <a:gsLst>
                  <a:gs pos="0">
                    <a:srgbClr val="FFF7F1"/>
                  </a:gs>
                  <a:gs pos="65001">
                    <a:srgbClr val="FFEADA"/>
                  </a:gs>
                  <a:gs pos="100000">
                    <a:srgbClr val="FFE2CA"/>
                  </a:gs>
                </a:gsLst>
                <a:lin ang="5400000" scaled="1"/>
              </a:gradFill>
              <a:ln w="9525" cap="flat">
                <a:solidFill>
                  <a:srgbClr val="F59240"/>
                </a:solidFill>
                <a:prstDash val="solid"/>
                <a:round/>
                <a:headEnd type="none" w="med" len="med"/>
                <a:tailEnd type="none" w="med" len="med"/>
              </a:ln>
              <a:effectLst>
                <a:outerShdw blurRad="38100" dist="19999" dir="5400000" algn="ctr" rotWithShape="0">
                  <a:schemeClr val="bg2">
                    <a:alpha val="37999"/>
                  </a:schemeClr>
                </a:outerShdw>
              </a:effectLst>
            </p:spPr>
            <p:txBody>
              <a:bodyPr lIns="0" tIns="0" rIns="0" bIns="0"/>
              <a:lstStyle/>
              <a:p>
                <a:endParaRPr lang="zh-TW" altLang="en-US"/>
              </a:p>
            </p:txBody>
          </p:sp>
          <p:sp>
            <p:nvSpPr>
              <p:cNvPr id="18455" name="Rectangle 23"/>
              <p:cNvSpPr>
                <a:spLocks/>
              </p:cNvSpPr>
              <p:nvPr/>
            </p:nvSpPr>
            <p:spPr bwMode="auto">
              <a:xfrm>
                <a:off x="351" y="0"/>
                <a:ext cx="1680" cy="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zh-TW" altLang="en-US" sz="2400">
                    <a:latin typeface="Calibri" charset="0"/>
                    <a:ea typeface="新細明體" charset="-120"/>
                    <a:sym typeface="Calibri" charset="0"/>
                  </a:rPr>
                  <a:t>自己位置推定</a:t>
                </a:r>
                <a:endParaRPr lang="zh-TW" altLang="en-US" sz="1700">
                  <a:latin typeface="Calibri" charset="0"/>
                  <a:ea typeface="新細明體" charset="-120"/>
                  <a:cs typeface="Calibri" charset="0"/>
                  <a:sym typeface="Calibri" charset="0"/>
                </a:endParaRPr>
              </a:p>
              <a:p>
                <a:r>
                  <a:rPr lang="en-US" altLang="zh-TW" sz="1700">
                    <a:latin typeface="Calibri" charset="0"/>
                    <a:ea typeface="新細明體" charset="-120"/>
                    <a:cs typeface="Calibri" charset="0"/>
                    <a:sym typeface="Calibri" charset="0"/>
                  </a:rPr>
                  <a:t>(AMCL:Adaptive Monte Carlo Localization)</a:t>
                </a:r>
              </a:p>
            </p:txBody>
          </p:sp>
        </p:grpSp>
      </p:grpSp>
      <p:grpSp>
        <p:nvGrpSpPr>
          <p:cNvPr id="18460" name="Group 28"/>
          <p:cNvGrpSpPr>
            <a:grpSpLocks/>
          </p:cNvGrpSpPr>
          <p:nvPr/>
        </p:nvGrpSpPr>
        <p:grpSpPr bwMode="auto">
          <a:xfrm>
            <a:off x="6698" y="3203525"/>
            <a:ext cx="1539255" cy="513457"/>
            <a:chOff x="0" y="0"/>
            <a:chExt cx="1378" cy="459"/>
          </a:xfrm>
        </p:grpSpPr>
        <p:sp>
          <p:nvSpPr>
            <p:cNvPr id="18458" name="AutoShape 26"/>
            <p:cNvSpPr>
              <a:spLocks/>
            </p:cNvSpPr>
            <p:nvPr/>
          </p:nvSpPr>
          <p:spPr bwMode="auto">
            <a:xfrm>
              <a:off x="0" y="0"/>
              <a:ext cx="1378" cy="459"/>
            </a:xfrm>
            <a:custGeom>
              <a:avLst/>
              <a:gdLst/>
              <a:ahLst/>
              <a:cxnLst/>
              <a:rect l="0" t="0" r="r" b="b"/>
              <a:pathLst>
                <a:path w="20316" h="19852">
                  <a:moveTo>
                    <a:pt x="20316" y="0"/>
                  </a:moveTo>
                  <a:lnTo>
                    <a:pt x="16957" y="5423"/>
                  </a:lnTo>
                  <a:cubicBezTo>
                    <a:pt x="19349" y="10148"/>
                    <a:pt x="17741" y="16072"/>
                    <a:pt x="13364" y="18655"/>
                  </a:cubicBezTo>
                  <a:cubicBezTo>
                    <a:pt x="8988" y="21238"/>
                    <a:pt x="3501" y="19501"/>
                    <a:pt x="1108" y="14776"/>
                  </a:cubicBezTo>
                  <a:cubicBezTo>
                    <a:pt x="-1284" y="10051"/>
                    <a:pt x="324" y="4127"/>
                    <a:pt x="4701" y="1544"/>
                  </a:cubicBezTo>
                  <a:cubicBezTo>
                    <a:pt x="7931" y="-362"/>
                    <a:pt x="11910" y="39"/>
                    <a:pt x="14757" y="2559"/>
                  </a:cubicBezTo>
                  <a:close/>
                  <a:moveTo>
                    <a:pt x="20316" y="0"/>
                  </a:moveTo>
                </a:path>
              </a:pathLst>
            </a:custGeom>
            <a:solidFill>
              <a:schemeClr val="accent1"/>
            </a:solidFill>
            <a:ln w="25400" cap="flat">
              <a:solidFill>
                <a:srgbClr val="4F81BD"/>
              </a:solidFill>
              <a:prstDash val="solid"/>
              <a:round/>
              <a:headEnd type="none" w="med" len="med"/>
              <a:tailEnd type="none" w="med" len="med"/>
            </a:ln>
          </p:spPr>
          <p:txBody>
            <a:bodyPr lIns="0" tIns="0" rIns="0" bIns="0"/>
            <a:lstStyle/>
            <a:p>
              <a:endParaRPr lang="zh-TW" altLang="en-US"/>
            </a:p>
          </p:txBody>
        </p:sp>
        <p:sp>
          <p:nvSpPr>
            <p:cNvPr id="18459" name="Rectangle 27"/>
            <p:cNvSpPr>
              <a:spLocks/>
            </p:cNvSpPr>
            <p:nvPr/>
          </p:nvSpPr>
          <p:spPr bwMode="auto">
            <a:xfrm>
              <a:off x="180" y="116"/>
              <a:ext cx="8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ltLang="zh-TW" sz="1700">
                  <a:latin typeface="Calibri" charset="0"/>
                  <a:ea typeface="新細明體" charset="-120"/>
                  <a:cs typeface="Calibri" charset="0"/>
                  <a:sym typeface="Calibri" charset="0"/>
                </a:rPr>
                <a:t>Roomba</a:t>
              </a:r>
            </a:p>
          </p:txBody>
        </p:sp>
      </p:grpSp>
      <p:sp>
        <p:nvSpPr>
          <p:cNvPr id="18461" name="AutoShape 29"/>
          <p:cNvSpPr>
            <a:spLocks/>
          </p:cNvSpPr>
          <p:nvPr/>
        </p:nvSpPr>
        <p:spPr bwMode="auto">
          <a:xfrm rot="9900000">
            <a:off x="5634633" y="3248174"/>
            <a:ext cx="958826" cy="781348"/>
          </a:xfrm>
          <a:custGeom>
            <a:avLst/>
            <a:gdLst/>
            <a:ahLst/>
            <a:cxnLst/>
            <a:rect l="0" t="0" r="r" b="b"/>
            <a:pathLst>
              <a:path w="21600" h="21600">
                <a:moveTo>
                  <a:pt x="0" y="10800"/>
                </a:moveTo>
                <a:lnTo>
                  <a:pt x="10800" y="0"/>
                </a:lnTo>
                <a:lnTo>
                  <a:pt x="21600" y="10800"/>
                </a:lnTo>
                <a:lnTo>
                  <a:pt x="16200" y="10800"/>
                </a:lnTo>
                <a:lnTo>
                  <a:pt x="16200" y="21600"/>
                </a:lnTo>
                <a:lnTo>
                  <a:pt x="5400" y="21600"/>
                </a:lnTo>
                <a:lnTo>
                  <a:pt x="5400" y="10800"/>
                </a:lnTo>
                <a:close/>
                <a:moveTo>
                  <a:pt x="0" y="10800"/>
                </a:moveTo>
              </a:path>
            </a:pathLst>
          </a:custGeom>
          <a:solidFill>
            <a:srgbClr val="FF0000"/>
          </a:solidFill>
          <a:ln w="9525" cap="flat">
            <a:solidFill>
              <a:srgbClr val="FF0000"/>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endParaRPr lang="zh-TW" altLang="en-US"/>
          </a:p>
        </p:txBody>
      </p:sp>
      <p:pic>
        <p:nvPicPr>
          <p:cNvPr id="18462" name="Picture 30"/>
          <p:cNvPicPr>
            <a:picLocks noChangeAspect="1" noChangeArrowheads="1"/>
          </p:cNvPicPr>
          <p:nvPr/>
        </p:nvPicPr>
        <p:blipFill>
          <a:blip r:embed="rId4">
            <a:extLst>
              <a:ext uri="{28A0092B-C50C-407E-A947-70E740481C1C}">
                <a14:useLocalDpi xmlns:a14="http://schemas.microsoft.com/office/drawing/2010/main" val="0"/>
              </a:ext>
            </a:extLst>
          </a:blip>
          <a:srcRect t="2330" r="43462"/>
          <a:stretch>
            <a:fillRect/>
          </a:stretch>
        </p:blipFill>
        <p:spPr bwMode="auto">
          <a:xfrm>
            <a:off x="7729762" y="4004965"/>
            <a:ext cx="1389682" cy="143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grpSp>
        <p:nvGrpSpPr>
          <p:cNvPr id="18465" name="Group 33"/>
          <p:cNvGrpSpPr>
            <a:grpSpLocks/>
          </p:cNvGrpSpPr>
          <p:nvPr/>
        </p:nvGrpSpPr>
        <p:grpSpPr bwMode="auto">
          <a:xfrm>
            <a:off x="0" y="1628552"/>
            <a:ext cx="1970113" cy="503411"/>
            <a:chOff x="0" y="0"/>
            <a:chExt cx="1765" cy="451"/>
          </a:xfrm>
        </p:grpSpPr>
        <p:sp>
          <p:nvSpPr>
            <p:cNvPr id="18463" name="AutoShape 31"/>
            <p:cNvSpPr>
              <a:spLocks/>
            </p:cNvSpPr>
            <p:nvPr/>
          </p:nvSpPr>
          <p:spPr bwMode="auto">
            <a:xfrm>
              <a:off x="0" y="0"/>
              <a:ext cx="1765" cy="451"/>
            </a:xfrm>
            <a:custGeom>
              <a:avLst/>
              <a:gdLst/>
              <a:ahLst/>
              <a:cxnLst/>
              <a:rect l="0" t="0" r="r" b="b"/>
              <a:pathLst>
                <a:path w="20490" h="19311">
                  <a:moveTo>
                    <a:pt x="20490" y="16186"/>
                  </a:moveTo>
                  <a:lnTo>
                    <a:pt x="16465" y="15944"/>
                  </a:lnTo>
                  <a:cubicBezTo>
                    <a:pt x="13098" y="19990"/>
                    <a:pt x="7188" y="20456"/>
                    <a:pt x="3265" y="16983"/>
                  </a:cubicBezTo>
                  <a:cubicBezTo>
                    <a:pt x="-659" y="13511"/>
                    <a:pt x="-1110" y="7415"/>
                    <a:pt x="2257" y="3368"/>
                  </a:cubicBezTo>
                  <a:cubicBezTo>
                    <a:pt x="5624" y="-678"/>
                    <a:pt x="11534" y="-1144"/>
                    <a:pt x="15457" y="2329"/>
                  </a:cubicBezTo>
                  <a:cubicBezTo>
                    <a:pt x="18353" y="4892"/>
                    <a:pt x="19451" y="9011"/>
                    <a:pt x="18232" y="12741"/>
                  </a:cubicBezTo>
                  <a:close/>
                  <a:moveTo>
                    <a:pt x="20490" y="16186"/>
                  </a:moveTo>
                </a:path>
              </a:pathLst>
            </a:custGeom>
            <a:solidFill>
              <a:schemeClr val="accent1"/>
            </a:solidFill>
            <a:ln w="25400" cap="flat">
              <a:solidFill>
                <a:srgbClr val="4F81BD"/>
              </a:solidFill>
              <a:prstDash val="solid"/>
              <a:round/>
              <a:headEnd type="none" w="med" len="med"/>
              <a:tailEnd type="none" w="med" len="med"/>
            </a:ln>
          </p:spPr>
          <p:txBody>
            <a:bodyPr lIns="0" tIns="0" rIns="0" bIns="0"/>
            <a:lstStyle/>
            <a:p>
              <a:endParaRPr lang="zh-TW" altLang="en-US"/>
            </a:p>
          </p:txBody>
        </p:sp>
        <p:sp>
          <p:nvSpPr>
            <p:cNvPr id="18464" name="Rectangle 32"/>
            <p:cNvSpPr>
              <a:spLocks/>
            </p:cNvSpPr>
            <p:nvPr/>
          </p:nvSpPr>
          <p:spPr bwMode="auto">
            <a:xfrm>
              <a:off x="235" y="117"/>
              <a:ext cx="113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zh-TW" altLang="en-US" sz="1500">
                  <a:latin typeface="Calibri" charset="0"/>
                  <a:ea typeface="新細明體" charset="-120"/>
                  <a:sym typeface="Calibri" charset="0"/>
                </a:rPr>
                <a:t>気象計測器</a:t>
              </a:r>
            </a:p>
          </p:txBody>
        </p:sp>
      </p:grpSp>
    </p:spTree>
    <p:extLst>
      <p:ext uri="{BB962C8B-B14F-4D97-AF65-F5344CB8AC3E}">
        <p14:creationId xmlns:p14="http://schemas.microsoft.com/office/powerpoint/2010/main" val="2910398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投影片編號版面配置區 3"/>
          <p:cNvSpPr>
            <a:spLocks noGrp="1"/>
          </p:cNvSpPr>
          <p:nvPr>
            <p:ph type="sldNum" sz="quarter" idx="10"/>
          </p:nvPr>
        </p:nvSpPr>
        <p:spPr/>
        <p:txBody>
          <a:bodyPr/>
          <a:lstStyle/>
          <a:p>
            <a:fld id="{3F5FFA18-CBEF-4D75-9A4C-5C5894346EA0}" type="slidenum">
              <a:rPr lang="en-US" altLang="zh-TW"/>
              <a:pPr/>
              <a:t>4</a:t>
            </a:fld>
            <a:endParaRPr lang="en-US" altLang="zh-TW"/>
          </a:p>
        </p:txBody>
      </p:sp>
      <p:sp>
        <p:nvSpPr>
          <p:cNvPr id="21505" name="Rectangle 1"/>
          <p:cNvSpPr>
            <a:spLocks noChangeArrowheads="1"/>
          </p:cNvSpPr>
          <p:nvPr>
            <p:ph type="title"/>
          </p:nvPr>
        </p:nvSpPr>
        <p:spPr>
          <a:ln/>
        </p:spPr>
        <p:txBody>
          <a:bodyPr/>
          <a:lstStyle/>
          <a:p>
            <a:r>
              <a:rPr lang="en-US" altLang="zh-TW">
                <a:ea typeface="新細明體" charset="-120"/>
              </a:rPr>
              <a:t>Experiment</a:t>
            </a:r>
          </a:p>
        </p:txBody>
      </p:sp>
      <p:grpSp>
        <p:nvGrpSpPr>
          <p:cNvPr id="21512" name="Group 8"/>
          <p:cNvGrpSpPr>
            <a:grpSpLocks/>
          </p:cNvGrpSpPr>
          <p:nvPr/>
        </p:nvGrpSpPr>
        <p:grpSpPr bwMode="auto">
          <a:xfrm>
            <a:off x="4138911" y="1500188"/>
            <a:ext cx="4624462" cy="5300886"/>
            <a:chOff x="0" y="0"/>
            <a:chExt cx="4143" cy="4748"/>
          </a:xfrm>
        </p:grpSpPr>
        <p:pic>
          <p:nvPicPr>
            <p:cNvPr id="21506" name="Picture 2"/>
            <p:cNvPicPr>
              <a:picLocks noChangeArrowheads="1"/>
            </p:cNvPicPr>
            <p:nvPr/>
          </p:nvPicPr>
          <p:blipFill>
            <a:blip r:embed="rId3">
              <a:extLst>
                <a:ext uri="{28A0092B-C50C-407E-A947-70E740481C1C}">
                  <a14:useLocalDpi xmlns:a14="http://schemas.microsoft.com/office/drawing/2010/main" val="0"/>
                </a:ext>
              </a:extLst>
            </a:blip>
            <a:srcRect l="12987" t="28406" r="11429" b="35233"/>
            <a:stretch>
              <a:fillRect/>
            </a:stretch>
          </p:blipFill>
          <p:spPr bwMode="auto">
            <a:xfrm>
              <a:off x="129" y="3210"/>
              <a:ext cx="4014"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21507" name="Picture 3"/>
            <p:cNvPicPr>
              <a:picLocks noChangeArrowheads="1"/>
            </p:cNvPicPr>
            <p:nvPr/>
          </p:nvPicPr>
          <p:blipFill>
            <a:blip r:embed="rId4">
              <a:extLst>
                <a:ext uri="{28A0092B-C50C-407E-A947-70E740481C1C}">
                  <a14:useLocalDpi xmlns:a14="http://schemas.microsoft.com/office/drawing/2010/main" val="0"/>
                </a:ext>
              </a:extLst>
            </a:blip>
            <a:srcRect l="13167" t="14868" r="11612" b="49300"/>
            <a:stretch>
              <a:fillRect/>
            </a:stretch>
          </p:blipFill>
          <p:spPr bwMode="auto">
            <a:xfrm>
              <a:off x="0" y="1608"/>
              <a:ext cx="4014" cy="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pic>
          <p:nvPicPr>
            <p:cNvPr id="21508" name="Picture 4"/>
            <p:cNvPicPr>
              <a:picLocks noChangeArrowheads="1"/>
            </p:cNvPicPr>
            <p:nvPr/>
          </p:nvPicPr>
          <p:blipFill>
            <a:blip r:embed="rId5">
              <a:extLst>
                <a:ext uri="{28A0092B-C50C-407E-A947-70E740481C1C}">
                  <a14:useLocalDpi xmlns:a14="http://schemas.microsoft.com/office/drawing/2010/main" val="0"/>
                </a:ext>
              </a:extLst>
            </a:blip>
            <a:srcRect l="13132" t="28665" r="11469" b="35567"/>
            <a:stretch>
              <a:fillRect/>
            </a:stretch>
          </p:blipFill>
          <p:spPr bwMode="auto">
            <a:xfrm>
              <a:off x="172" y="0"/>
              <a:ext cx="3956"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
          <p:nvSpPr>
            <p:cNvPr id="21509" name="Rectangle 5"/>
            <p:cNvSpPr>
              <a:spLocks/>
            </p:cNvSpPr>
            <p:nvPr/>
          </p:nvSpPr>
          <p:spPr bwMode="auto">
            <a:xfrm>
              <a:off x="1376" y="1251"/>
              <a:ext cx="1152"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zh-TW" altLang="en-US" sz="1700">
                  <a:latin typeface="Calibri" charset="0"/>
                  <a:ea typeface="新細明體" charset="-120"/>
                  <a:sym typeface="Calibri" charset="0"/>
                </a:rPr>
                <a:t>温度</a:t>
              </a:r>
              <a:r>
                <a:rPr lang="en-US" altLang="zh-TW" sz="1700">
                  <a:latin typeface="Calibri" charset="0"/>
                  <a:ea typeface="新細明體" charset="-120"/>
                  <a:sym typeface="Calibri" charset="0"/>
                </a:rPr>
                <a:t>(temp)</a:t>
              </a:r>
            </a:p>
          </p:txBody>
        </p:sp>
        <p:sp>
          <p:nvSpPr>
            <p:cNvPr id="21510" name="Rectangle 6"/>
            <p:cNvSpPr>
              <a:spLocks/>
            </p:cNvSpPr>
            <p:nvPr/>
          </p:nvSpPr>
          <p:spPr bwMode="auto">
            <a:xfrm>
              <a:off x="1370" y="4468"/>
              <a:ext cx="96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altLang="zh-TW" sz="1700">
                  <a:latin typeface="Calibri" charset="0"/>
                  <a:ea typeface="新細明體" charset="-120"/>
                  <a:cs typeface="Calibri" charset="0"/>
                  <a:sym typeface="Calibri" charset="0"/>
                </a:rPr>
                <a:t>Location(y)</a:t>
              </a:r>
            </a:p>
          </p:txBody>
        </p:sp>
        <p:sp>
          <p:nvSpPr>
            <p:cNvPr id="21511" name="Rectangle 7"/>
            <p:cNvSpPr>
              <a:spLocks/>
            </p:cNvSpPr>
            <p:nvPr/>
          </p:nvSpPr>
          <p:spPr bwMode="auto">
            <a:xfrm>
              <a:off x="1242" y="2859"/>
              <a:ext cx="1064"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altLang="zh-TW" sz="1700">
                  <a:latin typeface="Calibri" charset="0"/>
                  <a:ea typeface="新細明體" charset="-120"/>
                  <a:cs typeface="Calibri" charset="0"/>
                  <a:sym typeface="Calibri" charset="0"/>
                </a:rPr>
                <a:t>Location(x)</a:t>
              </a:r>
            </a:p>
          </p:txBody>
        </p:sp>
      </p:grpSp>
      <p:sp>
        <p:nvSpPr>
          <p:cNvPr id="21513" name="Rectangle 9"/>
          <p:cNvSpPr>
            <a:spLocks noChangeArrowheads="1"/>
          </p:cNvSpPr>
          <p:nvPr>
            <p:ph type="body" idx="1"/>
          </p:nvPr>
        </p:nvSpPr>
        <p:spPr>
          <a:xfrm>
            <a:off x="322585" y="1124025"/>
            <a:ext cx="3888879" cy="1871885"/>
          </a:xfrm>
          <a:ln/>
        </p:spPr>
        <p:txBody>
          <a:bodyPr/>
          <a:lstStyle/>
          <a:p>
            <a:pPr>
              <a:spcBef>
                <a:spcPct val="0"/>
              </a:spcBef>
            </a:pPr>
            <a:r>
              <a:rPr lang="zh-TW" altLang="en-US" sz="1700">
                <a:ea typeface="新細明體" charset="-120"/>
              </a:rPr>
              <a:t>事前に</a:t>
            </a:r>
            <a:r>
              <a:rPr lang="en-US" altLang="zh-TW" sz="1700">
                <a:ea typeface="新細明體" charset="-120"/>
              </a:rPr>
              <a:t>SLAM</a:t>
            </a:r>
            <a:r>
              <a:rPr lang="zh-TW" altLang="en-US" sz="1700">
                <a:ea typeface="新細明體" charset="-120"/>
              </a:rPr>
              <a:t>によって生成した</a:t>
            </a:r>
            <a:br>
              <a:rPr lang="zh-TW" altLang="en-US" sz="1700">
                <a:ea typeface="新細明體" charset="-120"/>
              </a:rPr>
            </a:br>
            <a:r>
              <a:rPr lang="zh-TW" altLang="en-US" sz="1700">
                <a:ea typeface="新細明體" charset="-120"/>
              </a:rPr>
              <a:t>データセンター内静的マップを読込</a:t>
            </a:r>
            <a:endParaRPr lang="zh-TW" altLang="en-US">
              <a:ea typeface="新細明體" charset="-120"/>
            </a:endParaRPr>
          </a:p>
          <a:p>
            <a:pPr>
              <a:spcBef>
                <a:spcPts val="422"/>
              </a:spcBef>
            </a:pPr>
            <a:r>
              <a:rPr lang="zh-TW" altLang="en-US" sz="1700">
                <a:ea typeface="新細明體" charset="-120"/>
              </a:rPr>
              <a:t>遠隔操作で現実世界における</a:t>
            </a:r>
            <a:br>
              <a:rPr lang="zh-TW" altLang="en-US" sz="1700">
                <a:ea typeface="新細明體" charset="-120"/>
              </a:rPr>
            </a:br>
            <a:r>
              <a:rPr lang="zh-TW" altLang="en-US" sz="1700">
                <a:ea typeface="新細明體" charset="-120"/>
              </a:rPr>
              <a:t>設定ルートを周回</a:t>
            </a:r>
          </a:p>
        </p:txBody>
      </p:sp>
      <p:sp>
        <p:nvSpPr>
          <p:cNvPr id="21514" name="Rectangle 10"/>
          <p:cNvSpPr>
            <a:spLocks/>
          </p:cNvSpPr>
          <p:nvPr/>
        </p:nvSpPr>
        <p:spPr bwMode="auto">
          <a:xfrm>
            <a:off x="3994920" y="908596"/>
            <a:ext cx="4261693" cy="57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26788" tIns="26788" rIns="26788" bIns="26788"/>
          <a:lstStyle/>
          <a:p>
            <a:pPr marL="214305" indent="-214305">
              <a:spcBef>
                <a:spcPts val="572"/>
              </a:spcBef>
              <a:buClr>
                <a:srgbClr val="000000"/>
              </a:buClr>
              <a:buSzPct val="100000"/>
              <a:buFont typeface="Arial" charset="0"/>
              <a:buChar char="•"/>
            </a:pPr>
            <a:r>
              <a:rPr lang="en-US" altLang="zh-TW" sz="2400">
                <a:latin typeface="Calibri" charset="0"/>
                <a:ea typeface="新細明體" charset="-120"/>
                <a:sym typeface="Calibri" charset="0"/>
              </a:rPr>
              <a:t>Pachube</a:t>
            </a:r>
            <a:r>
              <a:rPr lang="zh-TW" altLang="en-US" sz="2400">
                <a:latin typeface="Calibri" charset="0"/>
                <a:ea typeface="新細明體" charset="-120"/>
                <a:sym typeface="Calibri" charset="0"/>
              </a:rPr>
              <a:t>へのロギング結果</a:t>
            </a:r>
          </a:p>
        </p:txBody>
      </p:sp>
      <p:grpSp>
        <p:nvGrpSpPr>
          <p:cNvPr id="21532" name="Group 28"/>
          <p:cNvGrpSpPr>
            <a:grpSpLocks/>
          </p:cNvGrpSpPr>
          <p:nvPr/>
        </p:nvGrpSpPr>
        <p:grpSpPr bwMode="auto">
          <a:xfrm>
            <a:off x="610568" y="2924473"/>
            <a:ext cx="2752576" cy="2788295"/>
            <a:chOff x="0" y="0"/>
            <a:chExt cx="2465" cy="2498"/>
          </a:xfrm>
        </p:grpSpPr>
        <p:pic>
          <p:nvPicPr>
            <p:cNvPr id="21515" name="Picture 11"/>
            <p:cNvPicPr>
              <a:picLocks noChangeArrowheads="1"/>
            </p:cNvPicPr>
            <p:nvPr/>
          </p:nvPicPr>
          <p:blipFill>
            <a:blip r:embed="rId6">
              <a:extLst>
                <a:ext uri="{28A0092B-C50C-407E-A947-70E740481C1C}">
                  <a14:useLocalDpi xmlns:a14="http://schemas.microsoft.com/office/drawing/2010/main" val="0"/>
                </a:ext>
              </a:extLst>
            </a:blip>
            <a:srcRect l="13243" t="43195" r="30809" b="13640"/>
            <a:stretch>
              <a:fillRect/>
            </a:stretch>
          </p:blipFill>
          <p:spPr bwMode="auto">
            <a:xfrm>
              <a:off x="64" y="395"/>
              <a:ext cx="2325" cy="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grpSp>
          <p:nvGrpSpPr>
            <p:cNvPr id="21520" name="Group 16"/>
            <p:cNvGrpSpPr>
              <a:grpSpLocks/>
            </p:cNvGrpSpPr>
            <p:nvPr/>
          </p:nvGrpSpPr>
          <p:grpSpPr bwMode="auto">
            <a:xfrm>
              <a:off x="1483" y="1354"/>
              <a:ext cx="982" cy="1104"/>
              <a:chOff x="0" y="0"/>
              <a:chExt cx="981" cy="1104"/>
            </a:xfrm>
          </p:grpSpPr>
          <p:sp>
            <p:nvSpPr>
              <p:cNvPr id="21516" name="Line 12"/>
              <p:cNvSpPr>
                <a:spLocks noChangeShapeType="1"/>
              </p:cNvSpPr>
              <p:nvPr/>
            </p:nvSpPr>
            <p:spPr bwMode="auto">
              <a:xfrm>
                <a:off x="0" y="967"/>
                <a:ext cx="709" cy="0"/>
              </a:xfrm>
              <a:prstGeom prst="line">
                <a:avLst/>
              </a:prstGeom>
              <a:noFill/>
              <a:ln w="25400" cap="flat">
                <a:solidFill>
                  <a:schemeClr val="tx1"/>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1517" name="Line 13"/>
              <p:cNvSpPr>
                <a:spLocks noChangeShapeType="1"/>
              </p:cNvSpPr>
              <p:nvPr/>
            </p:nvSpPr>
            <p:spPr bwMode="auto">
              <a:xfrm rot="10800000">
                <a:off x="193" y="322"/>
                <a:ext cx="8" cy="782"/>
              </a:xfrm>
              <a:prstGeom prst="line">
                <a:avLst/>
              </a:prstGeom>
              <a:noFill/>
              <a:ln w="25400" cap="flat">
                <a:solidFill>
                  <a:schemeClr val="tx1"/>
                </a:solidFill>
                <a:prstDash val="solid"/>
                <a:round/>
                <a:headEnd type="none" w="med" len="med"/>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1518" name="Rectangle 14"/>
              <p:cNvSpPr>
                <a:spLocks/>
              </p:cNvSpPr>
              <p:nvPr/>
            </p:nvSpPr>
            <p:spPr bwMode="auto">
              <a:xfrm>
                <a:off x="129" y="0"/>
                <a:ext cx="272"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altLang="zh-TW" sz="1700">
                    <a:latin typeface="Calibri" charset="0"/>
                    <a:ea typeface="新細明體" charset="-120"/>
                    <a:cs typeface="Calibri" charset="0"/>
                    <a:sym typeface="Calibri" charset="0"/>
                  </a:rPr>
                  <a:t>y</a:t>
                </a:r>
              </a:p>
            </p:txBody>
          </p:sp>
          <p:sp>
            <p:nvSpPr>
              <p:cNvPr id="21519" name="Rectangle 15"/>
              <p:cNvSpPr>
                <a:spLocks/>
              </p:cNvSpPr>
              <p:nvPr/>
            </p:nvSpPr>
            <p:spPr bwMode="auto">
              <a:xfrm>
                <a:off x="709" y="709"/>
                <a:ext cx="272"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altLang="zh-TW" sz="1700">
                    <a:latin typeface="Calibri" charset="0"/>
                    <a:ea typeface="新細明體" charset="-120"/>
                    <a:cs typeface="Calibri" charset="0"/>
                    <a:sym typeface="Calibri" charset="0"/>
                  </a:rPr>
                  <a:t>x</a:t>
                </a:r>
              </a:p>
            </p:txBody>
          </p:sp>
        </p:grpSp>
        <p:grpSp>
          <p:nvGrpSpPr>
            <p:cNvPr id="21523" name="Group 19"/>
            <p:cNvGrpSpPr>
              <a:grpSpLocks/>
            </p:cNvGrpSpPr>
            <p:nvPr/>
          </p:nvGrpSpPr>
          <p:grpSpPr bwMode="auto">
            <a:xfrm>
              <a:off x="0" y="0"/>
              <a:ext cx="1386" cy="912"/>
              <a:chOff x="0" y="0"/>
              <a:chExt cx="1386" cy="912"/>
            </a:xfrm>
          </p:grpSpPr>
          <p:sp>
            <p:nvSpPr>
              <p:cNvPr id="21521" name="AutoShape 17"/>
              <p:cNvSpPr>
                <a:spLocks/>
              </p:cNvSpPr>
              <p:nvPr/>
            </p:nvSpPr>
            <p:spPr bwMode="auto">
              <a:xfrm>
                <a:off x="0" y="0"/>
                <a:ext cx="1386" cy="912"/>
              </a:xfrm>
              <a:custGeom>
                <a:avLst/>
                <a:gdLst/>
                <a:ahLst/>
                <a:cxnLst/>
                <a:rect l="0" t="0" r="r" b="b"/>
                <a:pathLst>
                  <a:path w="20626" h="21281">
                    <a:moveTo>
                      <a:pt x="12495" y="21281"/>
                    </a:moveTo>
                    <a:lnTo>
                      <a:pt x="9349" y="13506"/>
                    </a:lnTo>
                    <a:cubicBezTo>
                      <a:pt x="3678" y="13156"/>
                      <a:pt x="-487" y="9857"/>
                      <a:pt x="46" y="6135"/>
                    </a:cubicBezTo>
                    <a:cubicBezTo>
                      <a:pt x="578" y="2414"/>
                      <a:pt x="5607" y="-319"/>
                      <a:pt x="11277" y="31"/>
                    </a:cubicBezTo>
                    <a:cubicBezTo>
                      <a:pt x="16948" y="380"/>
                      <a:pt x="21113" y="3680"/>
                      <a:pt x="20580" y="7401"/>
                    </a:cubicBezTo>
                    <a:cubicBezTo>
                      <a:pt x="20187" y="10148"/>
                      <a:pt x="17293" y="12463"/>
                      <a:pt x="13265" y="13253"/>
                    </a:cubicBezTo>
                    <a:close/>
                    <a:moveTo>
                      <a:pt x="12495" y="21281"/>
                    </a:moveTo>
                  </a:path>
                </a:pathLst>
              </a:custGeom>
              <a:solidFill>
                <a:schemeClr val="accent1"/>
              </a:solidFill>
              <a:ln w="9525" cap="flat">
                <a:solidFill>
                  <a:srgbClr val="4A7DBB"/>
                </a:solidFill>
                <a:prstDash val="solid"/>
                <a:round/>
                <a:headEnd type="none" w="med" len="med"/>
                <a:tailEnd type="none" w="med" len="med"/>
              </a:ln>
              <a:effectLst>
                <a:outerShdw blurRad="38100" dist="23000" dir="5400000" algn="ctr" rotWithShape="0">
                  <a:schemeClr val="bg2">
                    <a:alpha val="34999"/>
                  </a:schemeClr>
                </a:outerShdw>
              </a:effectLst>
            </p:spPr>
            <p:txBody>
              <a:bodyPr lIns="0" tIns="0" rIns="0" bIns="0"/>
              <a:lstStyle/>
              <a:p>
                <a:endParaRPr lang="zh-TW" altLang="en-US"/>
              </a:p>
            </p:txBody>
          </p:sp>
          <p:sp>
            <p:nvSpPr>
              <p:cNvPr id="21522" name="Rectangle 18"/>
              <p:cNvSpPr>
                <a:spLocks/>
              </p:cNvSpPr>
              <p:nvPr/>
            </p:nvSpPr>
            <p:spPr bwMode="auto">
              <a:xfrm>
                <a:off x="204" y="172"/>
                <a:ext cx="976"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ltLang="zh-TW" sz="1700">
                    <a:latin typeface="Calibri" charset="0"/>
                    <a:ea typeface="新細明體" charset="-120"/>
                    <a:cs typeface="Calibri" charset="0"/>
                    <a:sym typeface="Calibri" charset="0"/>
                  </a:rPr>
                  <a:t>Route</a:t>
                </a:r>
              </a:p>
            </p:txBody>
          </p:sp>
        </p:grpSp>
        <p:sp>
          <p:nvSpPr>
            <p:cNvPr id="21524" name="Rectangle 20"/>
            <p:cNvSpPr>
              <a:spLocks/>
            </p:cNvSpPr>
            <p:nvPr/>
          </p:nvSpPr>
          <p:spPr bwMode="auto">
            <a:xfrm>
              <a:off x="468" y="1815"/>
              <a:ext cx="720"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altLang="zh-TW" sz="2000">
                  <a:solidFill>
                    <a:srgbClr val="FF0000"/>
                  </a:solidFill>
                  <a:latin typeface="Calibri" charset="0"/>
                  <a:ea typeface="新細明體" charset="-120"/>
                  <a:cs typeface="Calibri" charset="0"/>
                  <a:sym typeface="Calibri" charset="0"/>
                </a:rPr>
                <a:t>2.7m</a:t>
              </a:r>
            </a:p>
          </p:txBody>
        </p:sp>
        <p:sp>
          <p:nvSpPr>
            <p:cNvPr id="21525" name="Rectangle 21"/>
            <p:cNvSpPr>
              <a:spLocks/>
            </p:cNvSpPr>
            <p:nvPr/>
          </p:nvSpPr>
          <p:spPr bwMode="auto">
            <a:xfrm>
              <a:off x="210" y="911"/>
              <a:ext cx="720"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38100" tIns="38100" rIns="38100" bIns="38100"/>
            <a:lstStyle/>
            <a:p>
              <a:pPr algn="l"/>
              <a:r>
                <a:rPr lang="en-US" altLang="zh-TW" sz="2000">
                  <a:solidFill>
                    <a:srgbClr val="FF0000"/>
                  </a:solidFill>
                  <a:latin typeface="Calibri" charset="0"/>
                  <a:ea typeface="新細明體" charset="-120"/>
                  <a:cs typeface="Calibri" charset="0"/>
                  <a:sym typeface="Calibri" charset="0"/>
                </a:rPr>
                <a:t>6.3m</a:t>
              </a:r>
            </a:p>
          </p:txBody>
        </p:sp>
        <p:sp>
          <p:nvSpPr>
            <p:cNvPr id="21526" name="Line 22"/>
            <p:cNvSpPr>
              <a:spLocks noChangeShapeType="1"/>
            </p:cNvSpPr>
            <p:nvPr/>
          </p:nvSpPr>
          <p:spPr bwMode="auto">
            <a:xfrm flipH="1">
              <a:off x="661" y="1621"/>
              <a:ext cx="175" cy="231"/>
            </a:xfrm>
            <a:prstGeom prst="line">
              <a:avLst/>
            </a:prstGeom>
            <a:noFill/>
            <a:ln w="25400" cap="flat">
              <a:solidFill>
                <a:schemeClr val="tx1"/>
              </a:solidFill>
              <a:prstDash val="dash"/>
              <a:round/>
              <a:headEnd type="none" w="med" len="med"/>
              <a:tailEnd type="non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1527" name="Line 23"/>
            <p:cNvSpPr>
              <a:spLocks noChangeShapeType="1"/>
            </p:cNvSpPr>
            <p:nvPr/>
          </p:nvSpPr>
          <p:spPr bwMode="auto">
            <a:xfrm flipH="1">
              <a:off x="984" y="1815"/>
              <a:ext cx="174" cy="231"/>
            </a:xfrm>
            <a:prstGeom prst="line">
              <a:avLst/>
            </a:prstGeom>
            <a:noFill/>
            <a:ln w="25400" cap="flat">
              <a:solidFill>
                <a:schemeClr val="tx1"/>
              </a:solidFill>
              <a:prstDash val="dash"/>
              <a:round/>
              <a:headEnd type="none" w="med" len="med"/>
              <a:tailEnd type="non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1528" name="Line 24"/>
            <p:cNvSpPr>
              <a:spLocks noChangeShapeType="1"/>
            </p:cNvSpPr>
            <p:nvPr/>
          </p:nvSpPr>
          <p:spPr bwMode="auto">
            <a:xfrm rot="10800000">
              <a:off x="1181" y="631"/>
              <a:ext cx="206" cy="156"/>
            </a:xfrm>
            <a:prstGeom prst="line">
              <a:avLst/>
            </a:prstGeom>
            <a:noFill/>
            <a:ln w="25400" cap="flat">
              <a:solidFill>
                <a:schemeClr val="tx1"/>
              </a:solidFill>
              <a:prstDash val="dash"/>
              <a:round/>
              <a:headEnd type="none" w="med" len="med"/>
              <a:tailEnd type="non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1529" name="Line 25"/>
            <p:cNvSpPr>
              <a:spLocks noChangeShapeType="1"/>
            </p:cNvSpPr>
            <p:nvPr/>
          </p:nvSpPr>
          <p:spPr bwMode="auto">
            <a:xfrm rot="10800000">
              <a:off x="571" y="1440"/>
              <a:ext cx="206" cy="156"/>
            </a:xfrm>
            <a:prstGeom prst="line">
              <a:avLst/>
            </a:prstGeom>
            <a:noFill/>
            <a:ln w="25400" cap="flat">
              <a:solidFill>
                <a:schemeClr val="tx1"/>
              </a:solidFill>
              <a:prstDash val="dash"/>
              <a:round/>
              <a:headEnd type="none" w="med" len="med"/>
              <a:tailEnd type="none" w="med" len="med"/>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1530" name="Line 26"/>
            <p:cNvSpPr>
              <a:spLocks noChangeShapeType="1"/>
            </p:cNvSpPr>
            <p:nvPr/>
          </p:nvSpPr>
          <p:spPr bwMode="auto">
            <a:xfrm flipH="1">
              <a:off x="729" y="728"/>
              <a:ext cx="581" cy="771"/>
            </a:xfrm>
            <a:prstGeom prst="line">
              <a:avLst/>
            </a:prstGeom>
            <a:noFill/>
            <a:ln w="25400" cap="flat">
              <a:solidFill>
                <a:srgbClr val="4F81BD"/>
              </a:solidFill>
              <a:prstDash val="solid"/>
              <a:round/>
              <a:headEnd type="arrow" w="sm" len="sm"/>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sp>
          <p:nvSpPr>
            <p:cNvPr id="21531" name="Line 27"/>
            <p:cNvSpPr>
              <a:spLocks noChangeShapeType="1"/>
            </p:cNvSpPr>
            <p:nvPr/>
          </p:nvSpPr>
          <p:spPr bwMode="auto">
            <a:xfrm>
              <a:off x="790" y="1750"/>
              <a:ext cx="297" cy="175"/>
            </a:xfrm>
            <a:prstGeom prst="line">
              <a:avLst/>
            </a:prstGeom>
            <a:noFill/>
            <a:ln w="25400" cap="flat">
              <a:solidFill>
                <a:srgbClr val="4F81BD"/>
              </a:solidFill>
              <a:prstDash val="solid"/>
              <a:round/>
              <a:headEnd type="arrow" w="sm" len="sm"/>
              <a:tailEnd type="arrow" w="sm" len="sm"/>
            </a:ln>
            <a:effectLst>
              <a:outerShdw blurRad="38100" dist="19999" dir="5400000" algn="ctr" rotWithShape="0">
                <a:schemeClr val="bg2">
                  <a:alpha val="37999"/>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zh-TW" altLang="en-US"/>
            </a:p>
          </p:txBody>
        </p:sp>
      </p:grpSp>
      <p:pic>
        <p:nvPicPr>
          <p:cNvPr id="21533" name="Picture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128" y="5874618"/>
            <a:ext cx="2076152" cy="580430"/>
          </a:xfrm>
          <a:prstGeom prst="rect">
            <a:avLst/>
          </a:prstGeom>
          <a:noFill/>
          <a:ln>
            <a:noFill/>
          </a:ln>
          <a:effectLst>
            <a:outerShdw blurRad="63500" algn="ctr" rotWithShape="0">
              <a:schemeClr val="bg2">
                <a:alpha val="39999"/>
              </a:schemeClr>
            </a:outerShdw>
          </a:effectLst>
          <a:extLst>
            <a:ext uri="{909E8E84-426E-40DD-AFC4-6F175D3DCCD1}">
              <a14:hiddenFill xmlns:a14="http://schemas.microsoft.com/office/drawing/2010/main">
                <a:solidFill>
                  <a:srgbClr val="FFFFFF">
                    <a:alpha val="85999"/>
                  </a:srgbClr>
                </a:solidFill>
              </a14:hiddenFill>
            </a:ext>
            <a:ext uri="{91240B29-F687-4F45-9708-019B960494DF}">
              <a14:hiddenLine xmlns:a14="http://schemas.microsoft.com/office/drawing/2010/main" w="12700" cap="rnd">
                <a:solidFill>
                  <a:schemeClr val="tx1">
                    <a:alpha val="85999"/>
                  </a:schemeClr>
                </a:solidFill>
                <a:round/>
                <a:headEnd/>
                <a:tailEnd/>
              </a14:hiddenLine>
            </a:ext>
          </a:extLst>
        </p:spPr>
      </p:pic>
      <p:sp>
        <p:nvSpPr>
          <p:cNvPr id="21534" name="Rectangle 30"/>
          <p:cNvSpPr>
            <a:spLocks/>
          </p:cNvSpPr>
          <p:nvPr/>
        </p:nvSpPr>
        <p:spPr bwMode="auto">
          <a:xfrm>
            <a:off x="321469" y="6553275"/>
            <a:ext cx="3580805" cy="25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type="none" w="med" len="med"/>
                <a:tailEnd type="none" w="med" len="med"/>
              </a14:hiddenLine>
            </a:ext>
          </a:extLst>
        </p:spPr>
        <p:txBody>
          <a:bodyPr lIns="0" tIns="0" rIns="0" bIns="0"/>
          <a:lstStyle/>
          <a:p>
            <a:pPr algn="l"/>
            <a:r>
              <a:rPr lang="en-US" altLang="zh-TW" sz="1300">
                <a:latin typeface="Calibri" charset="0"/>
                <a:ea typeface="新細明體" charset="-120"/>
                <a:cs typeface="Calibri" charset="0"/>
                <a:sym typeface="Calibri" charset="0"/>
              </a:rPr>
              <a:t>Comparison with Fluid Dynamic Simulation</a:t>
            </a:r>
          </a:p>
        </p:txBody>
      </p:sp>
    </p:spTree>
    <p:extLst>
      <p:ext uri="{BB962C8B-B14F-4D97-AF65-F5344CB8AC3E}">
        <p14:creationId xmlns:p14="http://schemas.microsoft.com/office/powerpoint/2010/main" val="11351388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037" y="116086"/>
            <a:ext cx="8929688" cy="6697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3554" name="Rectangle 2"/>
          <p:cNvSpPr>
            <a:spLocks noChangeArrowheads="1"/>
          </p:cNvSpPr>
          <p:nvPr>
            <p:ph type="title"/>
          </p:nvPr>
        </p:nvSpPr>
        <p:spPr>
          <a:xfrm>
            <a:off x="892969" y="178594"/>
            <a:ext cx="6947297" cy="1482328"/>
          </a:xfrm>
          <a:ln/>
        </p:spPr>
        <p:txBody>
          <a:bodyPr/>
          <a:lstStyle/>
          <a:p>
            <a:r>
              <a:rPr lang="en-US" altLang="zh-TW" sz="4100">
                <a:ea typeface="新細明體" charset="-120"/>
              </a:rPr>
              <a:t>Prime goes to museum and web 2012 conference and demo</a:t>
            </a:r>
          </a:p>
        </p:txBody>
      </p:sp>
    </p:spTree>
    <p:extLst>
      <p:ext uri="{BB962C8B-B14F-4D97-AF65-F5344CB8AC3E}">
        <p14:creationId xmlns:p14="http://schemas.microsoft.com/office/powerpoint/2010/main" val="37023314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en-US" altLang="zh-TW" dirty="0" smtClean="0"/>
          </a:p>
          <a:p>
            <a:endParaRPr lang="zh-TW"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2555024"/>
            <a:ext cx="3453202"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9638" y="4539846"/>
            <a:ext cx="3491668"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05" y="2519422"/>
            <a:ext cx="5529934" cy="256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2257" y="260648"/>
            <a:ext cx="620077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611560" y="5368808"/>
            <a:ext cx="4596130" cy="1754326"/>
          </a:xfrm>
          <a:prstGeom prst="rect">
            <a:avLst/>
          </a:prstGeom>
          <a:noFill/>
        </p:spPr>
        <p:txBody>
          <a:bodyPr wrap="none" rtlCol="0">
            <a:spAutoFit/>
          </a:bodyPr>
          <a:lstStyle/>
          <a:p>
            <a:r>
              <a:rPr lang="en-US" altLang="zh-TW" dirty="0" smtClean="0"/>
              <a:t>Knowledge </a:t>
            </a:r>
            <a:r>
              <a:rPr lang="en-US" altLang="zh-TW" dirty="0" err="1" smtClean="0"/>
              <a:t>Captial</a:t>
            </a:r>
            <a:r>
              <a:rPr lang="en-US" altLang="zh-TW" dirty="0"/>
              <a:t>  </a:t>
            </a:r>
            <a:r>
              <a:rPr lang="en-US" altLang="zh-TW" dirty="0" smtClean="0"/>
              <a:t>- A smart building to </a:t>
            </a:r>
          </a:p>
          <a:p>
            <a:r>
              <a:rPr lang="en-US" altLang="zh-TW" dirty="0" smtClean="0"/>
              <a:t>Encourage people to interact &amp; collaborate.</a:t>
            </a:r>
            <a:endParaRPr lang="en-US" altLang="zh-TW" dirty="0"/>
          </a:p>
          <a:p>
            <a:r>
              <a:rPr lang="en-US" altLang="zh-TW" dirty="0" smtClean="0"/>
              <a:t>-- KC &amp; NICT</a:t>
            </a:r>
          </a:p>
          <a:p>
            <a:endParaRPr lang="en-US" altLang="zh-TW" dirty="0" smtClean="0"/>
          </a:p>
          <a:p>
            <a:r>
              <a:rPr lang="en-US" altLang="zh-TW" dirty="0" smtClean="0"/>
              <a:t>Visited NCHC &amp; NPM for joint demo</a:t>
            </a:r>
          </a:p>
          <a:p>
            <a:endParaRPr lang="zh-TW" altLang="en-US" dirty="0"/>
          </a:p>
        </p:txBody>
      </p:sp>
    </p:spTree>
    <p:extLst>
      <p:ext uri="{BB962C8B-B14F-4D97-AF65-F5344CB8AC3E}">
        <p14:creationId xmlns:p14="http://schemas.microsoft.com/office/powerpoint/2010/main" val="1453490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smtClean="0"/>
              <a:t>SEAIP 2011 @ Taichung</a:t>
            </a:r>
            <a:br>
              <a:rPr lang="en-US" altLang="zh-TW" dirty="0" smtClean="0"/>
            </a:br>
            <a:r>
              <a:rPr lang="en-US" altLang="zh-TW" dirty="0" smtClean="0"/>
              <a:t>PRAGMA Institute &amp; </a:t>
            </a:r>
            <a:r>
              <a:rPr lang="en-US" altLang="zh-TW" dirty="0" err="1" smtClean="0"/>
              <a:t>BioCI</a:t>
            </a:r>
            <a:endParaRPr lang="zh-TW" altLang="en-US" dirty="0"/>
          </a:p>
        </p:txBody>
      </p:sp>
      <p:sp>
        <p:nvSpPr>
          <p:cNvPr id="6" name="文字版面配置區 5"/>
          <p:cNvSpPr>
            <a:spLocks noGrp="1"/>
          </p:cNvSpPr>
          <p:nvPr>
            <p:ph type="body" sz="half" idx="2"/>
          </p:nvPr>
        </p:nvSpPr>
        <p:spPr>
          <a:xfrm>
            <a:off x="1679576" y="5541894"/>
            <a:ext cx="5711824" cy="533400"/>
          </a:xfrm>
        </p:spPr>
        <p:txBody>
          <a:bodyPr/>
          <a:lstStyle/>
          <a:p>
            <a:endParaRPr lang="zh-TW" altLang="en-US"/>
          </a:p>
        </p:txBody>
      </p:sp>
      <p:pic>
        <p:nvPicPr>
          <p:cNvPr id="1027" name="Picture 3" descr="F:\工作\SEAIP\SEAIP2011\相片\DSC03383.JPG"/>
          <p:cNvPicPr>
            <a:picLocks noGrp="1" noChangeAspect="1" noChangeArrowheads="1"/>
          </p:cNvPicPr>
          <p:nvPr>
            <p:ph type="pic" idx="1"/>
          </p:nvPr>
        </p:nvPicPr>
        <p:blipFill>
          <a:blip r:embed="rId3" cstate="print">
            <a:extLst>
              <a:ext uri="{28A0092B-C50C-407E-A947-70E740481C1C}">
                <a14:useLocalDpi xmlns:a14="http://schemas.microsoft.com/office/drawing/2010/main" val="0"/>
              </a:ext>
            </a:extLst>
          </a:blip>
          <a:srcRect l="5670" r="5670"/>
          <a:stretch>
            <a:fillRect/>
          </a:stretch>
        </p:blipFill>
        <p:spPr bwMode="auto">
          <a:xfrm>
            <a:off x="971600" y="1072412"/>
            <a:ext cx="3359999"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工作\SEAIP\SEAIP2011\相片\DSC03368.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41" r="8105"/>
          <a:stretch/>
        </p:blipFill>
        <p:spPr bwMode="auto">
          <a:xfrm>
            <a:off x="4788024" y="1052736"/>
            <a:ext cx="3359021"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F:\工作\SEAIP\SEAIP2011\相片\P106027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600" y="3736708"/>
            <a:ext cx="3360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工作\SEAIP\SEAIP2011\相片\P106035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88024" y="3736708"/>
            <a:ext cx="3360000"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7675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2037717"/>
            <a:ext cx="8229600" cy="4525963"/>
          </a:xfrm>
        </p:spPr>
        <p:txBody>
          <a:bodyPr>
            <a:normAutofit lnSpcReduction="10000"/>
          </a:bodyPr>
          <a:lstStyle/>
          <a:p>
            <a:r>
              <a:rPr lang="en-US" altLang="zh-TW" dirty="0" smtClean="0"/>
              <a:t>83 participants, 20 Institutes, from 11 countries (6 from Southeast Asia)</a:t>
            </a:r>
          </a:p>
          <a:p>
            <a:r>
              <a:rPr lang="en-US" altLang="zh-TW" dirty="0" smtClean="0"/>
              <a:t>Themes on Resources, </a:t>
            </a:r>
            <a:r>
              <a:rPr lang="en-US" altLang="zh-TW" dirty="0" err="1" smtClean="0"/>
              <a:t>Telescience</a:t>
            </a:r>
            <a:r>
              <a:rPr lang="en-US" altLang="zh-TW" dirty="0" smtClean="0"/>
              <a:t>, Geoscience &amp; Bioscience.</a:t>
            </a:r>
          </a:p>
          <a:p>
            <a:pPr lvl="1"/>
            <a:r>
              <a:rPr lang="en-US" altLang="zh-TW" sz="2000" dirty="0" smtClean="0"/>
              <a:t>Resources: Cloud </a:t>
            </a:r>
            <a:r>
              <a:rPr lang="en-US" altLang="zh-TW" sz="2000" dirty="0" err="1" smtClean="0"/>
              <a:t>Interoperabiltity</a:t>
            </a:r>
            <a:r>
              <a:rPr lang="en-US" altLang="zh-TW" sz="2000" dirty="0" smtClean="0"/>
              <a:t> </a:t>
            </a:r>
          </a:p>
          <a:p>
            <a:pPr lvl="1"/>
            <a:r>
              <a:rPr lang="en-US" altLang="zh-TW" sz="2000" dirty="0" smtClean="0"/>
              <a:t>Geoscience: Respond to Thailand Flooding &amp; Japan 11 March Earthquake/Tsunami.</a:t>
            </a:r>
          </a:p>
          <a:p>
            <a:pPr lvl="1"/>
            <a:r>
              <a:rPr lang="en-US" altLang="zh-TW" sz="2000" dirty="0" err="1" smtClean="0"/>
              <a:t>Telescience</a:t>
            </a:r>
            <a:r>
              <a:rPr lang="en-US" altLang="zh-TW" sz="2000" dirty="0" smtClean="0"/>
              <a:t>: e-Culture /Collaborative Environment (EVL)/Augmented </a:t>
            </a:r>
            <a:r>
              <a:rPr lang="en-US" altLang="zh-TW" sz="2000" dirty="0" err="1" smtClean="0"/>
              <a:t>Viz</a:t>
            </a:r>
            <a:endParaRPr lang="en-US" altLang="zh-TW" sz="2000" dirty="0" smtClean="0"/>
          </a:p>
          <a:p>
            <a:pPr lvl="1"/>
            <a:r>
              <a:rPr lang="en-US" altLang="zh-TW" sz="2000" dirty="0" smtClean="0"/>
              <a:t>Bioscience: Biodiversity &amp; </a:t>
            </a:r>
            <a:r>
              <a:rPr lang="en-US" altLang="zh-TW" sz="2000" dirty="0" err="1" smtClean="0"/>
              <a:t>Cyberinfrastructure</a:t>
            </a:r>
            <a:r>
              <a:rPr lang="en-US" altLang="zh-TW" sz="2000" dirty="0"/>
              <a:t> </a:t>
            </a:r>
            <a:r>
              <a:rPr lang="en-US" altLang="zh-TW" sz="2000" dirty="0" smtClean="0"/>
              <a:t>(</a:t>
            </a:r>
            <a:r>
              <a:rPr lang="en-US" altLang="zh-TW" sz="2000" dirty="0" err="1" smtClean="0"/>
              <a:t>BioCI</a:t>
            </a:r>
            <a:r>
              <a:rPr lang="en-US" altLang="zh-TW" sz="2000" dirty="0" smtClean="0"/>
              <a:t>)</a:t>
            </a:r>
          </a:p>
          <a:p>
            <a:r>
              <a:rPr lang="en-US" altLang="zh-TW" dirty="0" smtClean="0"/>
              <a:t>GPU computing tutorials</a:t>
            </a:r>
          </a:p>
          <a:p>
            <a:r>
              <a:rPr lang="en-US" altLang="zh-TW" dirty="0" smtClean="0"/>
              <a:t>Southeast Asia Institute Report</a:t>
            </a:r>
          </a:p>
          <a:p>
            <a:endParaRPr lang="en-US" altLang="zh-TW" dirty="0" smtClean="0"/>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435" y="116633"/>
            <a:ext cx="5368829" cy="1925078"/>
          </a:xfrm>
          <a:prstGeom prst="rect">
            <a:avLst/>
          </a:prstGeom>
        </p:spPr>
      </p:pic>
      <p:sp>
        <p:nvSpPr>
          <p:cNvPr id="7" name="矩形 6"/>
          <p:cNvSpPr/>
          <p:nvPr/>
        </p:nvSpPr>
        <p:spPr>
          <a:xfrm>
            <a:off x="2063415" y="6301970"/>
            <a:ext cx="5694752" cy="369332"/>
          </a:xfrm>
          <a:prstGeom prst="rect">
            <a:avLst/>
          </a:prstGeom>
        </p:spPr>
        <p:txBody>
          <a:bodyPr wrap="square">
            <a:spAutoFit/>
          </a:bodyPr>
          <a:lstStyle/>
          <a:p>
            <a:r>
              <a:rPr lang="en-US" altLang="zh-TW" dirty="0"/>
              <a:t>http://</a:t>
            </a:r>
            <a:r>
              <a:rPr lang="en-US" altLang="zh-TW" dirty="0" smtClean="0"/>
              <a:t>event.nchc.org.tw/2011/southeast_asia/</a:t>
            </a:r>
            <a:endParaRPr lang="zh-TW" altLang="en-US" dirty="0"/>
          </a:p>
        </p:txBody>
      </p:sp>
    </p:spTree>
    <p:extLst>
      <p:ext uri="{BB962C8B-B14F-4D97-AF65-F5344CB8AC3E}">
        <p14:creationId xmlns:p14="http://schemas.microsoft.com/office/powerpoint/2010/main" val="4024549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smtClean="0"/>
              <a:t>BioCI</a:t>
            </a:r>
            <a:r>
              <a:rPr lang="en-US" altLang="zh-TW" dirty="0" smtClean="0"/>
              <a:t> Participant - 32</a:t>
            </a:r>
            <a:endParaRPr lang="zh-TW" altLang="en-US" dirty="0"/>
          </a:p>
        </p:txBody>
      </p:sp>
      <p:sp>
        <p:nvSpPr>
          <p:cNvPr id="3" name="內容版面配置區 2"/>
          <p:cNvSpPr>
            <a:spLocks noGrp="1"/>
          </p:cNvSpPr>
          <p:nvPr>
            <p:ph idx="1"/>
          </p:nvPr>
        </p:nvSpPr>
        <p:spPr/>
        <p:txBody>
          <a:bodyPr numCol="2">
            <a:noAutofit/>
          </a:bodyPr>
          <a:lstStyle/>
          <a:p>
            <a:pPr marL="352425"/>
            <a:r>
              <a:rPr lang="en-US" altLang="zh-TW" sz="3400" dirty="0" smtClean="0"/>
              <a:t>Cambodia       1</a:t>
            </a:r>
          </a:p>
          <a:p>
            <a:pPr marL="352425"/>
            <a:r>
              <a:rPr lang="en-US" altLang="zh-TW" sz="3400" dirty="0" smtClean="0"/>
              <a:t>France              1</a:t>
            </a:r>
          </a:p>
          <a:p>
            <a:pPr marL="352425"/>
            <a:r>
              <a:rPr lang="en-US" altLang="zh-TW" sz="3400" dirty="0" smtClean="0"/>
              <a:t>Germany         1</a:t>
            </a:r>
          </a:p>
          <a:p>
            <a:pPr marL="352425"/>
            <a:r>
              <a:rPr lang="en-US" altLang="zh-TW" sz="3400" dirty="0" smtClean="0"/>
              <a:t>Indonesia         3</a:t>
            </a:r>
          </a:p>
          <a:p>
            <a:pPr marL="352425"/>
            <a:r>
              <a:rPr lang="en-US" altLang="zh-TW" sz="3400" dirty="0" smtClean="0"/>
              <a:t>Lao                    1</a:t>
            </a:r>
          </a:p>
          <a:p>
            <a:pPr marL="352425"/>
            <a:r>
              <a:rPr lang="en-US" altLang="zh-TW" sz="3400" dirty="0" smtClean="0"/>
              <a:t>Malaysia           4</a:t>
            </a:r>
          </a:p>
          <a:p>
            <a:pPr marL="352425"/>
            <a:endParaRPr lang="en-US" altLang="zh-TW" sz="3400" dirty="0"/>
          </a:p>
          <a:p>
            <a:pPr marL="352425"/>
            <a:r>
              <a:rPr lang="en-US" altLang="zh-TW" sz="3400" dirty="0" smtClean="0"/>
              <a:t>Philippine          2</a:t>
            </a:r>
          </a:p>
          <a:p>
            <a:pPr marL="352425"/>
            <a:r>
              <a:rPr lang="en-US" altLang="zh-TW" sz="3400" dirty="0" smtClean="0"/>
              <a:t>Taiwan               3</a:t>
            </a:r>
          </a:p>
          <a:p>
            <a:pPr marL="352425"/>
            <a:r>
              <a:rPr lang="en-US" altLang="zh-TW" sz="3400" dirty="0" smtClean="0"/>
              <a:t>Thailand            8</a:t>
            </a:r>
          </a:p>
          <a:p>
            <a:pPr marL="352425"/>
            <a:r>
              <a:rPr lang="en-US" altLang="zh-TW" sz="3400" dirty="0" smtClean="0"/>
              <a:t>US                       5</a:t>
            </a:r>
          </a:p>
          <a:p>
            <a:pPr marL="352425"/>
            <a:r>
              <a:rPr lang="en-US" altLang="zh-TW" sz="3400" dirty="0" smtClean="0"/>
              <a:t>Vietnam           3</a:t>
            </a:r>
            <a:endParaRPr lang="zh-TW" altLang="en-US" sz="3400" dirty="0"/>
          </a:p>
        </p:txBody>
      </p:sp>
    </p:spTree>
    <p:extLst>
      <p:ext uri="{BB962C8B-B14F-4D97-AF65-F5344CB8AC3E}">
        <p14:creationId xmlns:p14="http://schemas.microsoft.com/office/powerpoint/2010/main" val="124004120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高階主管">
  <a:themeElements>
    <a:clrScheme name="高階主管">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高階主管">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高階主管">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461</TotalTime>
  <Words>910</Words>
  <Application>Microsoft Office PowerPoint</Application>
  <PresentationFormat>如螢幕大小 (4:3)</PresentationFormat>
  <Paragraphs>122</Paragraphs>
  <Slides>13</Slides>
  <Notes>13</Notes>
  <HiddenSlides>0</HiddenSlides>
  <MMClips>1</MMClips>
  <ScaleCrop>false</ScaleCrop>
  <HeadingPairs>
    <vt:vector size="4" baseType="variant">
      <vt:variant>
        <vt:lpstr>佈景主題</vt:lpstr>
      </vt:variant>
      <vt:variant>
        <vt:i4>1</vt:i4>
      </vt:variant>
      <vt:variant>
        <vt:lpstr>投影片標題</vt:lpstr>
      </vt:variant>
      <vt:variant>
        <vt:i4>13</vt:i4>
      </vt:variant>
    </vt:vector>
  </HeadingPairs>
  <TitlesOfParts>
    <vt:vector size="14" baseType="lpstr">
      <vt:lpstr>高階主管</vt:lpstr>
      <vt:lpstr>Telescience Working Group </vt:lpstr>
      <vt:lpstr>stoker robot</vt:lpstr>
      <vt:lpstr>Implementation</vt:lpstr>
      <vt:lpstr>Experiment</vt:lpstr>
      <vt:lpstr>Prime goes to museum and web 2012 conference and demo</vt:lpstr>
      <vt:lpstr>PowerPoint 簡報</vt:lpstr>
      <vt:lpstr>SEAIP 2011 @ Taichung PRAGMA Institute &amp; BioCI</vt:lpstr>
      <vt:lpstr>PowerPoint 簡報</vt:lpstr>
      <vt:lpstr>BioCI Participant - 32</vt:lpstr>
      <vt:lpstr>Move Fishes to the Cloud</vt:lpstr>
      <vt:lpstr>PowerPoint 簡報</vt:lpstr>
      <vt:lpstr>App in Visualization (from PRIME Project)</vt:lpstr>
      <vt:lpstr>PowerPoint 簡報</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Cyberinfrastructure SEAIP </dc:title>
  <dc:creator>d00ycc00</dc:creator>
  <cp:lastModifiedBy>user</cp:lastModifiedBy>
  <cp:revision>37</cp:revision>
  <dcterms:created xsi:type="dcterms:W3CDTF">2012-03-26T06:06:49Z</dcterms:created>
  <dcterms:modified xsi:type="dcterms:W3CDTF">2012-04-18T01:38:39Z</dcterms:modified>
</cp:coreProperties>
</file>